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263" r:id="rId2"/>
    <p:sldId id="266" r:id="rId3"/>
    <p:sldId id="265" r:id="rId4"/>
    <p:sldId id="267" r:id="rId5"/>
    <p:sldId id="264" r:id="rId6"/>
    <p:sldId id="259"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9" autoAdjust="0"/>
    <p:restoredTop sz="84345" autoAdjust="0"/>
  </p:normalViewPr>
  <p:slideViewPr>
    <p:cSldViewPr snapToGrid="0">
      <p:cViewPr>
        <p:scale>
          <a:sx n="60" d="100"/>
          <a:sy n="60" d="100"/>
        </p:scale>
        <p:origin x="1404" y="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B664D63-2D0D-44E1-A400-77AD63E06673}" type="doc">
      <dgm:prSet loTypeId="urn:microsoft.com/office/officeart/2005/8/layout/hChevron3" loCatId="process" qsTypeId="urn:microsoft.com/office/officeart/2005/8/quickstyle/simple1" qsCatId="simple" csTypeId="urn:microsoft.com/office/officeart/2005/8/colors/accent1_2" csCatId="accent1" phldr="1"/>
      <dgm:spPr/>
      <dgm:t>
        <a:bodyPr/>
        <a:lstStyle/>
        <a:p>
          <a:endParaRPr lang="de-DE"/>
        </a:p>
      </dgm:t>
    </dgm:pt>
    <dgm:pt modelId="{39D2E8FB-2424-4B7D-A3AC-52FD623E9E40}">
      <dgm:prSet phldrT="[Text]" custT="1"/>
      <dgm:spPr/>
      <dgm:t>
        <a:bodyPr/>
        <a:lstStyle/>
        <a:p>
          <a:r>
            <a:rPr lang="de-DE" sz="1200" dirty="0"/>
            <a:t>„Innovatoren“</a:t>
          </a:r>
        </a:p>
      </dgm:t>
    </dgm:pt>
    <dgm:pt modelId="{D20CFF52-B0AF-4F4B-96FB-6C65DB927AB0}" type="parTrans" cxnId="{3BB6E2C3-EAE3-402E-B0E0-60E4558108D8}">
      <dgm:prSet/>
      <dgm:spPr/>
      <dgm:t>
        <a:bodyPr/>
        <a:lstStyle/>
        <a:p>
          <a:endParaRPr lang="de-DE" sz="3600"/>
        </a:p>
      </dgm:t>
    </dgm:pt>
    <dgm:pt modelId="{42288105-48AB-483F-9FC4-BF2A5CA7BAB4}" type="sibTrans" cxnId="{3BB6E2C3-EAE3-402E-B0E0-60E4558108D8}">
      <dgm:prSet/>
      <dgm:spPr/>
      <dgm:t>
        <a:bodyPr/>
        <a:lstStyle/>
        <a:p>
          <a:endParaRPr lang="de-DE" sz="3600"/>
        </a:p>
      </dgm:t>
    </dgm:pt>
    <dgm:pt modelId="{9DA03CC9-7365-42F8-A9F3-6570DF77ED60}">
      <dgm:prSet phldrT="[Text]" custT="1"/>
      <dgm:spPr/>
      <dgm:t>
        <a:bodyPr/>
        <a:lstStyle/>
        <a:p>
          <a:r>
            <a:rPr lang="de-DE" sz="1200" i="1" dirty="0" err="1"/>
            <a:t>early</a:t>
          </a:r>
          <a:r>
            <a:rPr lang="de-DE" sz="1200" i="1" dirty="0"/>
            <a:t> </a:t>
          </a:r>
          <a:r>
            <a:rPr lang="de-DE" sz="1200" i="1" dirty="0" err="1"/>
            <a:t>adopters</a:t>
          </a:r>
          <a:endParaRPr lang="de-DE" sz="1200" i="1" dirty="0"/>
        </a:p>
      </dgm:t>
    </dgm:pt>
    <dgm:pt modelId="{98028BA7-3D4F-4205-AF56-0F60BC84680D}" type="parTrans" cxnId="{8EBC4319-8BF2-46A5-9007-991C80BE44C1}">
      <dgm:prSet/>
      <dgm:spPr/>
      <dgm:t>
        <a:bodyPr/>
        <a:lstStyle/>
        <a:p>
          <a:endParaRPr lang="de-DE" sz="3600"/>
        </a:p>
      </dgm:t>
    </dgm:pt>
    <dgm:pt modelId="{BBC2C578-C7CD-4005-A486-9C513E4FA2FA}" type="sibTrans" cxnId="{8EBC4319-8BF2-46A5-9007-991C80BE44C1}">
      <dgm:prSet/>
      <dgm:spPr/>
      <dgm:t>
        <a:bodyPr/>
        <a:lstStyle/>
        <a:p>
          <a:endParaRPr lang="de-DE" sz="3600"/>
        </a:p>
      </dgm:t>
    </dgm:pt>
    <dgm:pt modelId="{31909491-6597-43DE-843A-3C643546790B}">
      <dgm:prSet phldrT="[Text]" custT="1"/>
      <dgm:spPr/>
      <dgm:t>
        <a:bodyPr/>
        <a:lstStyle/>
        <a:p>
          <a:r>
            <a:rPr lang="de-DE" sz="1200" dirty="0"/>
            <a:t>frühe Mehrheit</a:t>
          </a:r>
        </a:p>
      </dgm:t>
    </dgm:pt>
    <dgm:pt modelId="{EDA5A2F6-183C-4F93-ACB5-83B94E267C41}" type="parTrans" cxnId="{E13AA57D-8450-4FF3-BDEF-B667B4FF3C4B}">
      <dgm:prSet/>
      <dgm:spPr/>
      <dgm:t>
        <a:bodyPr/>
        <a:lstStyle/>
        <a:p>
          <a:endParaRPr lang="de-DE" sz="3600"/>
        </a:p>
      </dgm:t>
    </dgm:pt>
    <dgm:pt modelId="{30F6E62B-030B-45AF-8E36-6A3508FA85C3}" type="sibTrans" cxnId="{E13AA57D-8450-4FF3-BDEF-B667B4FF3C4B}">
      <dgm:prSet/>
      <dgm:spPr/>
      <dgm:t>
        <a:bodyPr/>
        <a:lstStyle/>
        <a:p>
          <a:endParaRPr lang="de-DE" sz="3600"/>
        </a:p>
      </dgm:t>
    </dgm:pt>
    <dgm:pt modelId="{7E789B74-0B12-4286-A71E-06A3885C86DA}">
      <dgm:prSet custT="1"/>
      <dgm:spPr/>
      <dgm:t>
        <a:bodyPr/>
        <a:lstStyle/>
        <a:p>
          <a:r>
            <a:rPr lang="de-DE" sz="1200" dirty="0"/>
            <a:t>späte Mehrheit</a:t>
          </a:r>
        </a:p>
      </dgm:t>
    </dgm:pt>
    <dgm:pt modelId="{EC62AEC8-F057-4D3C-9046-0BFEC4F6EAE0}" type="parTrans" cxnId="{FA005CE8-4572-4CB0-A1CF-77B63AF24423}">
      <dgm:prSet/>
      <dgm:spPr/>
      <dgm:t>
        <a:bodyPr/>
        <a:lstStyle/>
        <a:p>
          <a:endParaRPr lang="de-DE" sz="3600"/>
        </a:p>
      </dgm:t>
    </dgm:pt>
    <dgm:pt modelId="{ED414A4F-80F6-45BC-AC1B-2B48F2EE9F63}" type="sibTrans" cxnId="{FA005CE8-4572-4CB0-A1CF-77B63AF24423}">
      <dgm:prSet/>
      <dgm:spPr/>
      <dgm:t>
        <a:bodyPr/>
        <a:lstStyle/>
        <a:p>
          <a:endParaRPr lang="de-DE" sz="3600"/>
        </a:p>
      </dgm:t>
    </dgm:pt>
    <dgm:pt modelId="{9273F305-D214-4331-AFCB-EA53D2E37AFD}">
      <dgm:prSet custT="1"/>
      <dgm:spPr/>
      <dgm:t>
        <a:bodyPr/>
        <a:lstStyle/>
        <a:p>
          <a:r>
            <a:rPr lang="de-DE" sz="1200" dirty="0"/>
            <a:t>Nachzügler</a:t>
          </a:r>
        </a:p>
      </dgm:t>
    </dgm:pt>
    <dgm:pt modelId="{C35E9327-0AA9-498C-B55B-9C60C3A501B9}" type="parTrans" cxnId="{32DD6484-A4EF-4A5C-9905-31F3ACB662C8}">
      <dgm:prSet/>
      <dgm:spPr/>
      <dgm:t>
        <a:bodyPr/>
        <a:lstStyle/>
        <a:p>
          <a:endParaRPr lang="de-DE" sz="3600"/>
        </a:p>
      </dgm:t>
    </dgm:pt>
    <dgm:pt modelId="{E767160F-D275-47DE-B4A1-306AC525790F}" type="sibTrans" cxnId="{32DD6484-A4EF-4A5C-9905-31F3ACB662C8}">
      <dgm:prSet/>
      <dgm:spPr/>
      <dgm:t>
        <a:bodyPr/>
        <a:lstStyle/>
        <a:p>
          <a:endParaRPr lang="de-DE" sz="3600"/>
        </a:p>
      </dgm:t>
    </dgm:pt>
    <dgm:pt modelId="{EA7E08BB-AF26-4414-88F7-62251F183DEE}" type="pres">
      <dgm:prSet presAssocID="{0B664D63-2D0D-44E1-A400-77AD63E06673}" presName="Name0" presStyleCnt="0">
        <dgm:presLayoutVars>
          <dgm:dir/>
          <dgm:resizeHandles val="exact"/>
        </dgm:presLayoutVars>
      </dgm:prSet>
      <dgm:spPr/>
    </dgm:pt>
    <dgm:pt modelId="{065CEA7C-AFC8-4DA1-BAAD-891B23C63E7A}" type="pres">
      <dgm:prSet presAssocID="{39D2E8FB-2424-4B7D-A3AC-52FD623E9E40}" presName="parTxOnly" presStyleLbl="node1" presStyleIdx="0" presStyleCnt="5" custScaleX="41372">
        <dgm:presLayoutVars>
          <dgm:bulletEnabled val="1"/>
        </dgm:presLayoutVars>
      </dgm:prSet>
      <dgm:spPr/>
    </dgm:pt>
    <dgm:pt modelId="{E85A4BBC-F9BE-4281-8930-195C65FCC707}" type="pres">
      <dgm:prSet presAssocID="{42288105-48AB-483F-9FC4-BF2A5CA7BAB4}" presName="parSpace" presStyleCnt="0"/>
      <dgm:spPr/>
    </dgm:pt>
    <dgm:pt modelId="{FD64B7EA-ABE6-40B9-A339-74F9A31814A0}" type="pres">
      <dgm:prSet presAssocID="{9DA03CC9-7365-42F8-A9F3-6570DF77ED60}" presName="parTxOnly" presStyleLbl="node1" presStyleIdx="1" presStyleCnt="5" custScaleX="60630">
        <dgm:presLayoutVars>
          <dgm:bulletEnabled val="1"/>
        </dgm:presLayoutVars>
      </dgm:prSet>
      <dgm:spPr/>
    </dgm:pt>
    <dgm:pt modelId="{6551354A-7869-49BE-AD30-3824E52180DD}" type="pres">
      <dgm:prSet presAssocID="{BBC2C578-C7CD-4005-A486-9C513E4FA2FA}" presName="parSpace" presStyleCnt="0"/>
      <dgm:spPr/>
    </dgm:pt>
    <dgm:pt modelId="{AD275284-A8D9-472B-857D-B38AE732DB42}" type="pres">
      <dgm:prSet presAssocID="{31909491-6597-43DE-843A-3C643546790B}" presName="parTxOnly" presStyleLbl="node1" presStyleIdx="2" presStyleCnt="5" custScaleX="77711">
        <dgm:presLayoutVars>
          <dgm:bulletEnabled val="1"/>
        </dgm:presLayoutVars>
      </dgm:prSet>
      <dgm:spPr/>
    </dgm:pt>
    <dgm:pt modelId="{D32949B1-09DA-4261-9981-0E03040767D6}" type="pres">
      <dgm:prSet presAssocID="{30F6E62B-030B-45AF-8E36-6A3508FA85C3}" presName="parSpace" presStyleCnt="0"/>
      <dgm:spPr/>
    </dgm:pt>
    <dgm:pt modelId="{D05223E8-A5F4-457A-AED7-CF3EE2148874}" type="pres">
      <dgm:prSet presAssocID="{7E789B74-0B12-4286-A71E-06A3885C86DA}" presName="parTxOnly" presStyleLbl="node1" presStyleIdx="3" presStyleCnt="5" custScaleX="79792">
        <dgm:presLayoutVars>
          <dgm:bulletEnabled val="1"/>
        </dgm:presLayoutVars>
      </dgm:prSet>
      <dgm:spPr/>
    </dgm:pt>
    <dgm:pt modelId="{B92A44EA-5418-48D0-A886-0C0AC3A42634}" type="pres">
      <dgm:prSet presAssocID="{ED414A4F-80F6-45BC-AC1B-2B48F2EE9F63}" presName="parSpace" presStyleCnt="0"/>
      <dgm:spPr/>
    </dgm:pt>
    <dgm:pt modelId="{2921877F-A3C4-48E8-A471-DBCD95A62181}" type="pres">
      <dgm:prSet presAssocID="{9273F305-D214-4331-AFCB-EA53D2E37AFD}" presName="parTxOnly" presStyleLbl="node1" presStyleIdx="4" presStyleCnt="5" custScaleX="80320">
        <dgm:presLayoutVars>
          <dgm:bulletEnabled val="1"/>
        </dgm:presLayoutVars>
      </dgm:prSet>
      <dgm:spPr/>
    </dgm:pt>
  </dgm:ptLst>
  <dgm:cxnLst>
    <dgm:cxn modelId="{8EBC4319-8BF2-46A5-9007-991C80BE44C1}" srcId="{0B664D63-2D0D-44E1-A400-77AD63E06673}" destId="{9DA03CC9-7365-42F8-A9F3-6570DF77ED60}" srcOrd="1" destOrd="0" parTransId="{98028BA7-3D4F-4205-AF56-0F60BC84680D}" sibTransId="{BBC2C578-C7CD-4005-A486-9C513E4FA2FA}"/>
    <dgm:cxn modelId="{073A7261-16DB-4A7F-A337-B8A48EF8EA90}" type="presOf" srcId="{9DA03CC9-7365-42F8-A9F3-6570DF77ED60}" destId="{FD64B7EA-ABE6-40B9-A339-74F9A31814A0}" srcOrd="0" destOrd="0" presId="urn:microsoft.com/office/officeart/2005/8/layout/hChevron3"/>
    <dgm:cxn modelId="{42A1E34E-31D3-4D3F-B63E-83BEA8C981E1}" type="presOf" srcId="{7E789B74-0B12-4286-A71E-06A3885C86DA}" destId="{D05223E8-A5F4-457A-AED7-CF3EE2148874}" srcOrd="0" destOrd="0" presId="urn:microsoft.com/office/officeart/2005/8/layout/hChevron3"/>
    <dgm:cxn modelId="{135AE173-5B1D-4CDE-856F-3ADC859F5DE0}" type="presOf" srcId="{9273F305-D214-4331-AFCB-EA53D2E37AFD}" destId="{2921877F-A3C4-48E8-A471-DBCD95A62181}" srcOrd="0" destOrd="0" presId="urn:microsoft.com/office/officeart/2005/8/layout/hChevron3"/>
    <dgm:cxn modelId="{E13AA57D-8450-4FF3-BDEF-B667B4FF3C4B}" srcId="{0B664D63-2D0D-44E1-A400-77AD63E06673}" destId="{31909491-6597-43DE-843A-3C643546790B}" srcOrd="2" destOrd="0" parTransId="{EDA5A2F6-183C-4F93-ACB5-83B94E267C41}" sibTransId="{30F6E62B-030B-45AF-8E36-6A3508FA85C3}"/>
    <dgm:cxn modelId="{3A054780-AF12-4ED1-A9E2-D741DEC7C5E8}" type="presOf" srcId="{31909491-6597-43DE-843A-3C643546790B}" destId="{AD275284-A8D9-472B-857D-B38AE732DB42}" srcOrd="0" destOrd="0" presId="urn:microsoft.com/office/officeart/2005/8/layout/hChevron3"/>
    <dgm:cxn modelId="{32DD6484-A4EF-4A5C-9905-31F3ACB662C8}" srcId="{0B664D63-2D0D-44E1-A400-77AD63E06673}" destId="{9273F305-D214-4331-AFCB-EA53D2E37AFD}" srcOrd="4" destOrd="0" parTransId="{C35E9327-0AA9-498C-B55B-9C60C3A501B9}" sibTransId="{E767160F-D275-47DE-B4A1-306AC525790F}"/>
    <dgm:cxn modelId="{21360FA9-7433-4D10-B818-1D3B45A89695}" type="presOf" srcId="{39D2E8FB-2424-4B7D-A3AC-52FD623E9E40}" destId="{065CEA7C-AFC8-4DA1-BAAD-891B23C63E7A}" srcOrd="0" destOrd="0" presId="urn:microsoft.com/office/officeart/2005/8/layout/hChevron3"/>
    <dgm:cxn modelId="{3BB6E2C3-EAE3-402E-B0E0-60E4558108D8}" srcId="{0B664D63-2D0D-44E1-A400-77AD63E06673}" destId="{39D2E8FB-2424-4B7D-A3AC-52FD623E9E40}" srcOrd="0" destOrd="0" parTransId="{D20CFF52-B0AF-4F4B-96FB-6C65DB927AB0}" sibTransId="{42288105-48AB-483F-9FC4-BF2A5CA7BAB4}"/>
    <dgm:cxn modelId="{FA005CE8-4572-4CB0-A1CF-77B63AF24423}" srcId="{0B664D63-2D0D-44E1-A400-77AD63E06673}" destId="{7E789B74-0B12-4286-A71E-06A3885C86DA}" srcOrd="3" destOrd="0" parTransId="{EC62AEC8-F057-4D3C-9046-0BFEC4F6EAE0}" sibTransId="{ED414A4F-80F6-45BC-AC1B-2B48F2EE9F63}"/>
    <dgm:cxn modelId="{7380C4E8-6A4D-4C57-9BBD-DDFDA8B29B5A}" type="presOf" srcId="{0B664D63-2D0D-44E1-A400-77AD63E06673}" destId="{EA7E08BB-AF26-4414-88F7-62251F183DEE}" srcOrd="0" destOrd="0" presId="urn:microsoft.com/office/officeart/2005/8/layout/hChevron3"/>
    <dgm:cxn modelId="{0AF8EE6E-56AB-48C7-BFCE-9E4FD7DB159C}" type="presParOf" srcId="{EA7E08BB-AF26-4414-88F7-62251F183DEE}" destId="{065CEA7C-AFC8-4DA1-BAAD-891B23C63E7A}" srcOrd="0" destOrd="0" presId="urn:microsoft.com/office/officeart/2005/8/layout/hChevron3"/>
    <dgm:cxn modelId="{D3415FA0-7D54-4FEF-9068-A82EC54FCACE}" type="presParOf" srcId="{EA7E08BB-AF26-4414-88F7-62251F183DEE}" destId="{E85A4BBC-F9BE-4281-8930-195C65FCC707}" srcOrd="1" destOrd="0" presId="urn:microsoft.com/office/officeart/2005/8/layout/hChevron3"/>
    <dgm:cxn modelId="{B7EE2E05-D134-4EDF-AABA-E2A2E116F18E}" type="presParOf" srcId="{EA7E08BB-AF26-4414-88F7-62251F183DEE}" destId="{FD64B7EA-ABE6-40B9-A339-74F9A31814A0}" srcOrd="2" destOrd="0" presId="urn:microsoft.com/office/officeart/2005/8/layout/hChevron3"/>
    <dgm:cxn modelId="{E3F0C0BB-C9D8-4790-96D6-C363C48E0711}" type="presParOf" srcId="{EA7E08BB-AF26-4414-88F7-62251F183DEE}" destId="{6551354A-7869-49BE-AD30-3824E52180DD}" srcOrd="3" destOrd="0" presId="urn:microsoft.com/office/officeart/2005/8/layout/hChevron3"/>
    <dgm:cxn modelId="{33A766E0-C7E1-45F8-A12B-2A0D503E2C42}" type="presParOf" srcId="{EA7E08BB-AF26-4414-88F7-62251F183DEE}" destId="{AD275284-A8D9-472B-857D-B38AE732DB42}" srcOrd="4" destOrd="0" presId="urn:microsoft.com/office/officeart/2005/8/layout/hChevron3"/>
    <dgm:cxn modelId="{AA57E066-0C7E-4D50-A2EF-D1A73F24B659}" type="presParOf" srcId="{EA7E08BB-AF26-4414-88F7-62251F183DEE}" destId="{D32949B1-09DA-4261-9981-0E03040767D6}" srcOrd="5" destOrd="0" presId="urn:microsoft.com/office/officeart/2005/8/layout/hChevron3"/>
    <dgm:cxn modelId="{8E89FACA-7CCB-400E-9DBC-E41B3BC6A2FF}" type="presParOf" srcId="{EA7E08BB-AF26-4414-88F7-62251F183DEE}" destId="{D05223E8-A5F4-457A-AED7-CF3EE2148874}" srcOrd="6" destOrd="0" presId="urn:microsoft.com/office/officeart/2005/8/layout/hChevron3"/>
    <dgm:cxn modelId="{88319E0B-66E3-4684-B079-0C88D633F4B8}" type="presParOf" srcId="{EA7E08BB-AF26-4414-88F7-62251F183DEE}" destId="{B92A44EA-5418-48D0-A886-0C0AC3A42634}" srcOrd="7" destOrd="0" presId="urn:microsoft.com/office/officeart/2005/8/layout/hChevron3"/>
    <dgm:cxn modelId="{55A4F1A4-F1A0-4414-B7E9-072E6D88CE66}" type="presParOf" srcId="{EA7E08BB-AF26-4414-88F7-62251F183DEE}" destId="{2921877F-A3C4-48E8-A471-DBCD95A62181}" srcOrd="8"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5CEA7C-AFC8-4DA1-BAAD-891B23C63E7A}">
      <dsp:nvSpPr>
        <dsp:cNvPr id="0" name=""/>
        <dsp:cNvSpPr/>
      </dsp:nvSpPr>
      <dsp:spPr>
        <a:xfrm>
          <a:off x="708" y="0"/>
          <a:ext cx="797297" cy="49645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ctr" defTabSz="533400">
            <a:lnSpc>
              <a:spcPct val="90000"/>
            </a:lnSpc>
            <a:spcBef>
              <a:spcPct val="0"/>
            </a:spcBef>
            <a:spcAft>
              <a:spcPct val="35000"/>
            </a:spcAft>
            <a:buNone/>
          </a:pPr>
          <a:r>
            <a:rPr lang="de-DE" sz="1200" kern="1200" dirty="0"/>
            <a:t>„Innovatoren“</a:t>
          </a:r>
        </a:p>
      </dsp:txBody>
      <dsp:txXfrm>
        <a:off x="708" y="0"/>
        <a:ext cx="673184" cy="496451"/>
      </dsp:txXfrm>
    </dsp:sp>
    <dsp:sp modelId="{FD64B7EA-ABE6-40B9-A339-74F9A31814A0}">
      <dsp:nvSpPr>
        <dsp:cNvPr id="0" name=""/>
        <dsp:cNvSpPr/>
      </dsp:nvSpPr>
      <dsp:spPr>
        <a:xfrm>
          <a:off x="412576" y="0"/>
          <a:ext cx="1168426" cy="496451"/>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de-DE" sz="1200" i="1" kern="1200" dirty="0" err="1"/>
            <a:t>early</a:t>
          </a:r>
          <a:r>
            <a:rPr lang="de-DE" sz="1200" i="1" kern="1200" dirty="0"/>
            <a:t> </a:t>
          </a:r>
          <a:r>
            <a:rPr lang="de-DE" sz="1200" i="1" kern="1200" dirty="0" err="1"/>
            <a:t>adopters</a:t>
          </a:r>
          <a:endParaRPr lang="de-DE" sz="1200" i="1" kern="1200" dirty="0"/>
        </a:p>
      </dsp:txBody>
      <dsp:txXfrm>
        <a:off x="660802" y="0"/>
        <a:ext cx="671975" cy="496451"/>
      </dsp:txXfrm>
    </dsp:sp>
    <dsp:sp modelId="{AD275284-A8D9-472B-857D-B38AE732DB42}">
      <dsp:nvSpPr>
        <dsp:cNvPr id="0" name=""/>
        <dsp:cNvSpPr/>
      </dsp:nvSpPr>
      <dsp:spPr>
        <a:xfrm>
          <a:off x="1195574" y="0"/>
          <a:ext cx="1497601" cy="496451"/>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de-DE" sz="1200" kern="1200" dirty="0"/>
            <a:t>frühe Mehrheit</a:t>
          </a:r>
        </a:p>
      </dsp:txBody>
      <dsp:txXfrm>
        <a:off x="1443800" y="0"/>
        <a:ext cx="1001150" cy="496451"/>
      </dsp:txXfrm>
    </dsp:sp>
    <dsp:sp modelId="{D05223E8-A5F4-457A-AED7-CF3EE2148874}">
      <dsp:nvSpPr>
        <dsp:cNvPr id="0" name=""/>
        <dsp:cNvSpPr/>
      </dsp:nvSpPr>
      <dsp:spPr>
        <a:xfrm>
          <a:off x="2307747" y="0"/>
          <a:ext cx="1537704" cy="496451"/>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de-DE" sz="1200" kern="1200" dirty="0"/>
            <a:t>späte Mehrheit</a:t>
          </a:r>
        </a:p>
      </dsp:txBody>
      <dsp:txXfrm>
        <a:off x="2555973" y="0"/>
        <a:ext cx="1041253" cy="496451"/>
      </dsp:txXfrm>
    </dsp:sp>
    <dsp:sp modelId="{2921877F-A3C4-48E8-A471-DBCD95A62181}">
      <dsp:nvSpPr>
        <dsp:cNvPr id="0" name=""/>
        <dsp:cNvSpPr/>
      </dsp:nvSpPr>
      <dsp:spPr>
        <a:xfrm>
          <a:off x="3460023" y="0"/>
          <a:ext cx="1547880" cy="496451"/>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de-DE" sz="1200" kern="1200" dirty="0"/>
            <a:t>Nachzügler</a:t>
          </a:r>
        </a:p>
      </dsp:txBody>
      <dsp:txXfrm>
        <a:off x="3708249" y="0"/>
        <a:ext cx="1051429" cy="496451"/>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4AF234-7CE6-4C0D-90F2-514BE7808B44}" type="datetimeFigureOut">
              <a:rPr lang="de-DE" smtClean="0"/>
              <a:t>21.04.2023</a:t>
            </a:fld>
            <a:endParaRPr lang="de-DE"/>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E0B8A9-F42F-4573-8723-C65586B13D5C}" type="slidenum">
              <a:rPr lang="de-DE" smtClean="0"/>
              <a:t>‹Nr.›</a:t>
            </a:fld>
            <a:endParaRPr lang="de-DE"/>
          </a:p>
        </p:txBody>
      </p:sp>
    </p:spTree>
    <p:extLst>
      <p:ext uri="{BB962C8B-B14F-4D97-AF65-F5344CB8AC3E}">
        <p14:creationId xmlns:p14="http://schemas.microsoft.com/office/powerpoint/2010/main" val="302609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Beispiele gerne austauschen. Insbesondere allgemein bekannte Beispiele für die Kategorie „Invention, aber noch nicht Innovation“ sind wohl schwer zu finden.</a:t>
            </a:r>
          </a:p>
        </p:txBody>
      </p:sp>
      <p:sp>
        <p:nvSpPr>
          <p:cNvPr id="4" name="Foliennummernplatzhalter 3"/>
          <p:cNvSpPr>
            <a:spLocks noGrp="1"/>
          </p:cNvSpPr>
          <p:nvPr>
            <p:ph type="sldNum" sz="quarter" idx="5"/>
          </p:nvPr>
        </p:nvSpPr>
        <p:spPr/>
        <p:txBody>
          <a:bodyPr/>
          <a:lstStyle/>
          <a:p>
            <a:fld id="{C6E0B8A9-F42F-4573-8723-C65586B13D5C}" type="slidenum">
              <a:rPr lang="de-DE" smtClean="0"/>
              <a:t>1</a:t>
            </a:fld>
            <a:endParaRPr lang="de-DE"/>
          </a:p>
        </p:txBody>
      </p:sp>
    </p:spTree>
    <p:extLst>
      <p:ext uri="{BB962C8B-B14F-4D97-AF65-F5344CB8AC3E}">
        <p14:creationId xmlns:p14="http://schemas.microsoft.com/office/powerpoint/2010/main" val="1532001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Bei dieser Folie halte ich es für gewinnbringend eine Aktivität daraus zu machen. Z.B. indem TN auf der Kurve markieren, wo sie </a:t>
            </a:r>
            <a:r>
              <a:rPr lang="de-DE" dirty="0" err="1"/>
              <a:t>Inverted</a:t>
            </a:r>
            <a:r>
              <a:rPr lang="de-DE" dirty="0"/>
              <a:t> Classroom oder Lernmanagementsystem vermuten (oder andere Innovationen wie (1) staatliche Rente in DE, Audiotelefonie (2) Altersvorsorge durch Aktien in DE, Videotelefonie). Das Problem bei (2) ist allerdings, dass man die Position eigentlich erst rückblickend bestimmen kann. </a:t>
            </a:r>
            <a:r>
              <a:rPr lang="de-DE" dirty="0" err="1"/>
              <a:t>Inverted</a:t>
            </a:r>
            <a:r>
              <a:rPr lang="de-DE" dirty="0"/>
              <a:t> Classroom könnte auch schon in der Sättigungsphase sein. Daher sind (1) und (2) eigentlich zu lesen als „hier oder weiter rechts, aber sicher nicht weiter links“.</a:t>
            </a:r>
          </a:p>
        </p:txBody>
      </p:sp>
      <p:sp>
        <p:nvSpPr>
          <p:cNvPr id="4" name="Foliennummernplatzhalter 3"/>
          <p:cNvSpPr>
            <a:spLocks noGrp="1"/>
          </p:cNvSpPr>
          <p:nvPr>
            <p:ph type="sldNum" sz="quarter" idx="5"/>
          </p:nvPr>
        </p:nvSpPr>
        <p:spPr/>
        <p:txBody>
          <a:bodyPr/>
          <a:lstStyle/>
          <a:p>
            <a:fld id="{C6E0B8A9-F42F-4573-8723-C65586B13D5C}" type="slidenum">
              <a:rPr lang="de-DE" smtClean="0"/>
              <a:t>3</a:t>
            </a:fld>
            <a:endParaRPr lang="de-DE"/>
          </a:p>
        </p:txBody>
      </p:sp>
    </p:spTree>
    <p:extLst>
      <p:ext uri="{BB962C8B-B14F-4D97-AF65-F5344CB8AC3E}">
        <p14:creationId xmlns:p14="http://schemas.microsoft.com/office/powerpoint/2010/main" val="36745431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Folie ist eher überflüssig. Sie erlaubt eventuell eine Anknüpfung an die blau markierten Begriffe aus der Diffusionsforschung, die nach meiner Wahrnehmung recht gut bekannt sind.</a:t>
            </a:r>
          </a:p>
        </p:txBody>
      </p:sp>
      <p:sp>
        <p:nvSpPr>
          <p:cNvPr id="4" name="Foliennummernplatzhalter 3"/>
          <p:cNvSpPr>
            <a:spLocks noGrp="1"/>
          </p:cNvSpPr>
          <p:nvPr>
            <p:ph type="sldNum" sz="quarter" idx="5"/>
          </p:nvPr>
        </p:nvSpPr>
        <p:spPr/>
        <p:txBody>
          <a:bodyPr/>
          <a:lstStyle/>
          <a:p>
            <a:fld id="{C6E0B8A9-F42F-4573-8723-C65586B13D5C}" type="slidenum">
              <a:rPr lang="de-DE" smtClean="0"/>
              <a:t>4</a:t>
            </a:fld>
            <a:endParaRPr lang="de-DE"/>
          </a:p>
        </p:txBody>
      </p:sp>
    </p:spTree>
    <p:extLst>
      <p:ext uri="{BB962C8B-B14F-4D97-AF65-F5344CB8AC3E}">
        <p14:creationId xmlns:p14="http://schemas.microsoft.com/office/powerpoint/2010/main" val="14910555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schwierige Aufgabe der Jury besteht also darin zu beurteilen, ob die Innovation nicht schon in der Sättigung ist, was eigentlich nur rückblickend möglich ist</a:t>
            </a:r>
          </a:p>
        </p:txBody>
      </p:sp>
      <p:sp>
        <p:nvSpPr>
          <p:cNvPr id="4" name="Foliennummernplatzhalter 3"/>
          <p:cNvSpPr>
            <a:spLocks noGrp="1"/>
          </p:cNvSpPr>
          <p:nvPr>
            <p:ph type="sldNum" sz="quarter" idx="5"/>
          </p:nvPr>
        </p:nvSpPr>
        <p:spPr/>
        <p:txBody>
          <a:bodyPr/>
          <a:lstStyle/>
          <a:p>
            <a:fld id="{C6E0B8A9-F42F-4573-8723-C65586B13D5C}" type="slidenum">
              <a:rPr lang="de-DE" smtClean="0"/>
              <a:t>6</a:t>
            </a:fld>
            <a:endParaRPr lang="de-DE"/>
          </a:p>
        </p:txBody>
      </p:sp>
    </p:spTree>
    <p:extLst>
      <p:ext uri="{BB962C8B-B14F-4D97-AF65-F5344CB8AC3E}">
        <p14:creationId xmlns:p14="http://schemas.microsoft.com/office/powerpoint/2010/main" val="18691835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de-DE"/>
              <a:t>Mastertitelformat bearbeiten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fld id="{C9CC084C-A745-40C1-9B7D-C0C262A44D85}" type="datetimeFigureOut">
              <a:rPr lang="de-DE" smtClean="0"/>
              <a:t>21.04.2023</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F8C94B03-D129-46E2-B32B-F94A26AFD312}" type="slidenum">
              <a:rPr lang="de-DE" smtClean="0"/>
              <a:t>‹Nr.›</a:t>
            </a:fld>
            <a:endParaRPr lang="de-DE"/>
          </a:p>
        </p:txBody>
      </p:sp>
    </p:spTree>
    <p:extLst>
      <p:ext uri="{BB962C8B-B14F-4D97-AF65-F5344CB8AC3E}">
        <p14:creationId xmlns:p14="http://schemas.microsoft.com/office/powerpoint/2010/main" val="17141866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C9CC084C-A745-40C1-9B7D-C0C262A44D85}" type="datetimeFigureOut">
              <a:rPr lang="de-DE" smtClean="0"/>
              <a:t>21.04.2023</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F8C94B03-D129-46E2-B32B-F94A26AFD312}" type="slidenum">
              <a:rPr lang="de-DE" smtClean="0"/>
              <a:t>‹Nr.›</a:t>
            </a:fld>
            <a:endParaRPr lang="de-DE"/>
          </a:p>
        </p:txBody>
      </p:sp>
    </p:spTree>
    <p:extLst>
      <p:ext uri="{BB962C8B-B14F-4D97-AF65-F5344CB8AC3E}">
        <p14:creationId xmlns:p14="http://schemas.microsoft.com/office/powerpoint/2010/main" val="836424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C9CC084C-A745-40C1-9B7D-C0C262A44D85}" type="datetimeFigureOut">
              <a:rPr lang="de-DE" smtClean="0"/>
              <a:t>21.04.2023</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F8C94B03-D129-46E2-B32B-F94A26AFD312}" type="slidenum">
              <a:rPr lang="de-DE" smtClean="0"/>
              <a:t>‹Nr.›</a:t>
            </a:fld>
            <a:endParaRPr lang="de-DE"/>
          </a:p>
        </p:txBody>
      </p:sp>
    </p:spTree>
    <p:extLst>
      <p:ext uri="{BB962C8B-B14F-4D97-AF65-F5344CB8AC3E}">
        <p14:creationId xmlns:p14="http://schemas.microsoft.com/office/powerpoint/2010/main" val="2751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C9CC084C-A745-40C1-9B7D-C0C262A44D85}" type="datetimeFigureOut">
              <a:rPr lang="de-DE" smtClean="0"/>
              <a:t>21.04.2023</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F8C94B03-D129-46E2-B32B-F94A26AFD312}" type="slidenum">
              <a:rPr lang="de-DE" smtClean="0"/>
              <a:t>‹Nr.›</a:t>
            </a:fld>
            <a:endParaRPr lang="de-DE"/>
          </a:p>
        </p:txBody>
      </p:sp>
    </p:spTree>
    <p:extLst>
      <p:ext uri="{BB962C8B-B14F-4D97-AF65-F5344CB8AC3E}">
        <p14:creationId xmlns:p14="http://schemas.microsoft.com/office/powerpoint/2010/main" val="20638979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a:t>Mastertitelformat bearbeiten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C9CC084C-A745-40C1-9B7D-C0C262A44D85}" type="datetimeFigureOut">
              <a:rPr lang="de-DE" smtClean="0"/>
              <a:t>21.04.2023</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F8C94B03-D129-46E2-B32B-F94A26AFD312}" type="slidenum">
              <a:rPr lang="de-DE" smtClean="0"/>
              <a:t>‹Nr.›</a:t>
            </a:fld>
            <a:endParaRPr lang="de-DE"/>
          </a:p>
        </p:txBody>
      </p:sp>
    </p:spTree>
    <p:extLst>
      <p:ext uri="{BB962C8B-B14F-4D97-AF65-F5344CB8AC3E}">
        <p14:creationId xmlns:p14="http://schemas.microsoft.com/office/powerpoint/2010/main" val="3311732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C9CC084C-A745-40C1-9B7D-C0C262A44D85}" type="datetimeFigureOut">
              <a:rPr lang="de-DE" smtClean="0"/>
              <a:t>21.04.2023</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F8C94B03-D129-46E2-B32B-F94A26AFD312}" type="slidenum">
              <a:rPr lang="de-DE" smtClean="0"/>
              <a:t>‹Nr.›</a:t>
            </a:fld>
            <a:endParaRPr lang="de-DE"/>
          </a:p>
        </p:txBody>
      </p:sp>
    </p:spTree>
    <p:extLst>
      <p:ext uri="{BB962C8B-B14F-4D97-AF65-F5344CB8AC3E}">
        <p14:creationId xmlns:p14="http://schemas.microsoft.com/office/powerpoint/2010/main" val="1005922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a:t>Mastertitelformat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C9CC084C-A745-40C1-9B7D-C0C262A44D85}" type="datetimeFigureOut">
              <a:rPr lang="de-DE" smtClean="0"/>
              <a:t>21.04.2023</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F8C94B03-D129-46E2-B32B-F94A26AFD312}" type="slidenum">
              <a:rPr lang="de-DE" smtClean="0"/>
              <a:t>‹Nr.›</a:t>
            </a:fld>
            <a:endParaRPr lang="de-DE"/>
          </a:p>
        </p:txBody>
      </p:sp>
    </p:spTree>
    <p:extLst>
      <p:ext uri="{BB962C8B-B14F-4D97-AF65-F5344CB8AC3E}">
        <p14:creationId xmlns:p14="http://schemas.microsoft.com/office/powerpoint/2010/main" val="16713978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C9CC084C-A745-40C1-9B7D-C0C262A44D85}" type="datetimeFigureOut">
              <a:rPr lang="de-DE" smtClean="0"/>
              <a:t>21.04.2023</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F8C94B03-D129-46E2-B32B-F94A26AFD312}" type="slidenum">
              <a:rPr lang="de-DE" smtClean="0"/>
              <a:t>‹Nr.›</a:t>
            </a:fld>
            <a:endParaRPr lang="de-DE"/>
          </a:p>
        </p:txBody>
      </p:sp>
    </p:spTree>
    <p:extLst>
      <p:ext uri="{BB962C8B-B14F-4D97-AF65-F5344CB8AC3E}">
        <p14:creationId xmlns:p14="http://schemas.microsoft.com/office/powerpoint/2010/main" val="2396328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CC084C-A745-40C1-9B7D-C0C262A44D85}" type="datetimeFigureOut">
              <a:rPr lang="de-DE" smtClean="0"/>
              <a:t>21.04.2023</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F8C94B03-D129-46E2-B32B-F94A26AFD312}" type="slidenum">
              <a:rPr lang="de-DE" smtClean="0"/>
              <a:t>‹Nr.›</a:t>
            </a:fld>
            <a:endParaRPr lang="de-DE"/>
          </a:p>
        </p:txBody>
      </p:sp>
    </p:spTree>
    <p:extLst>
      <p:ext uri="{BB962C8B-B14F-4D97-AF65-F5344CB8AC3E}">
        <p14:creationId xmlns:p14="http://schemas.microsoft.com/office/powerpoint/2010/main" val="938288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C9CC084C-A745-40C1-9B7D-C0C262A44D85}" type="datetimeFigureOut">
              <a:rPr lang="de-DE" smtClean="0"/>
              <a:t>21.04.2023</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F8C94B03-D129-46E2-B32B-F94A26AFD312}" type="slidenum">
              <a:rPr lang="de-DE" smtClean="0"/>
              <a:t>‹Nr.›</a:t>
            </a:fld>
            <a:endParaRPr lang="de-DE"/>
          </a:p>
        </p:txBody>
      </p:sp>
    </p:spTree>
    <p:extLst>
      <p:ext uri="{BB962C8B-B14F-4D97-AF65-F5344CB8AC3E}">
        <p14:creationId xmlns:p14="http://schemas.microsoft.com/office/powerpoint/2010/main" val="2558883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C9CC084C-A745-40C1-9B7D-C0C262A44D85}" type="datetimeFigureOut">
              <a:rPr lang="de-DE" smtClean="0"/>
              <a:t>21.04.2023</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F8C94B03-D129-46E2-B32B-F94A26AFD312}" type="slidenum">
              <a:rPr lang="de-DE" smtClean="0"/>
              <a:t>‹Nr.›</a:t>
            </a:fld>
            <a:endParaRPr lang="de-DE"/>
          </a:p>
        </p:txBody>
      </p:sp>
    </p:spTree>
    <p:extLst>
      <p:ext uri="{BB962C8B-B14F-4D97-AF65-F5344CB8AC3E}">
        <p14:creationId xmlns:p14="http://schemas.microsoft.com/office/powerpoint/2010/main" val="1980980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CC084C-A745-40C1-9B7D-C0C262A44D85}" type="datetimeFigureOut">
              <a:rPr lang="de-DE" smtClean="0"/>
              <a:t>21.04.2023</a:t>
            </a:fld>
            <a:endParaRPr lang="de-DE"/>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C94B03-D129-46E2-B32B-F94A26AFD312}" type="slidenum">
              <a:rPr lang="de-DE" smtClean="0"/>
              <a:t>‹Nr.›</a:t>
            </a:fld>
            <a:endParaRPr lang="de-DE"/>
          </a:p>
        </p:txBody>
      </p:sp>
    </p:spTree>
    <p:extLst>
      <p:ext uri="{BB962C8B-B14F-4D97-AF65-F5344CB8AC3E}">
        <p14:creationId xmlns:p14="http://schemas.microsoft.com/office/powerpoint/2010/main" val="33052257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7E7D61-21B7-BE6F-1DDF-2F55CA266436}"/>
              </a:ext>
            </a:extLst>
          </p:cNvPr>
          <p:cNvSpPr>
            <a:spLocks noGrp="1"/>
          </p:cNvSpPr>
          <p:nvPr>
            <p:ph type="title"/>
          </p:nvPr>
        </p:nvSpPr>
        <p:spPr/>
        <p:txBody>
          <a:bodyPr/>
          <a:lstStyle/>
          <a:p>
            <a:r>
              <a:rPr lang="de-DE" dirty="0"/>
              <a:t>Innovation ≠ Invention</a:t>
            </a:r>
          </a:p>
        </p:txBody>
      </p:sp>
      <p:sp>
        <p:nvSpPr>
          <p:cNvPr id="3" name="Inhaltsplatzhalter 2">
            <a:extLst>
              <a:ext uri="{FF2B5EF4-FFF2-40B4-BE49-F238E27FC236}">
                <a16:creationId xmlns:a16="http://schemas.microsoft.com/office/drawing/2014/main" id="{4131BF15-5A47-E7DB-84D3-24AEF09B9B24}"/>
              </a:ext>
            </a:extLst>
          </p:cNvPr>
          <p:cNvSpPr>
            <a:spLocks noGrp="1"/>
          </p:cNvSpPr>
          <p:nvPr>
            <p:ph idx="1"/>
          </p:nvPr>
        </p:nvSpPr>
        <p:spPr/>
        <p:txBody>
          <a:bodyPr>
            <a:normAutofit lnSpcReduction="10000"/>
          </a:bodyPr>
          <a:lstStyle/>
          <a:p>
            <a:r>
              <a:rPr lang="de-DE" dirty="0"/>
              <a:t>In der Alltagssprache eher enge Bedeutung von Innovation im Sinne von „Neuheit, Erfindung (Invention), noch nicht dagewesen“.</a:t>
            </a:r>
          </a:p>
          <a:p>
            <a:r>
              <a:rPr lang="de-DE" dirty="0"/>
              <a:t>Innovationsforschung weist darauf hin, dass zusätzlich zur Neuheit die Durchsetzung/Nutzung charakteristisch für eine Innovation ist.</a:t>
            </a:r>
          </a:p>
          <a:p>
            <a:r>
              <a:rPr lang="de-DE" dirty="0"/>
              <a:t>Beispiele: </a:t>
            </a:r>
          </a:p>
          <a:p>
            <a:pPr lvl="1"/>
            <a:r>
              <a:rPr lang="de-DE" dirty="0"/>
              <a:t>Elektroautos sind aktuell noch eine Innovation, aber seit über 100 Jahren keine Neuheit.</a:t>
            </a:r>
          </a:p>
          <a:p>
            <a:pPr lvl="1"/>
            <a:r>
              <a:rPr lang="de-DE" dirty="0"/>
              <a:t>Quantencomputer sind erfunden, werden aber noch nicht als Innovation wahrgenommen, weil Nutzung auf sehr enge Nischen begrenzt ist.</a:t>
            </a:r>
          </a:p>
        </p:txBody>
      </p:sp>
    </p:spTree>
    <p:extLst>
      <p:ext uri="{BB962C8B-B14F-4D97-AF65-F5344CB8AC3E}">
        <p14:creationId xmlns:p14="http://schemas.microsoft.com/office/powerpoint/2010/main" val="649137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Gerade Verbindung mit Pfeil 4">
            <a:extLst>
              <a:ext uri="{FF2B5EF4-FFF2-40B4-BE49-F238E27FC236}">
                <a16:creationId xmlns:a16="http://schemas.microsoft.com/office/drawing/2014/main" id="{11C1708A-E434-1DDF-E010-9B1FF837E2C4}"/>
              </a:ext>
            </a:extLst>
          </p:cNvPr>
          <p:cNvCxnSpPr/>
          <p:nvPr/>
        </p:nvCxnSpPr>
        <p:spPr>
          <a:xfrm>
            <a:off x="1045293" y="5191432"/>
            <a:ext cx="5496232"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6" name="Freihandform: Form 5">
            <a:extLst>
              <a:ext uri="{FF2B5EF4-FFF2-40B4-BE49-F238E27FC236}">
                <a16:creationId xmlns:a16="http://schemas.microsoft.com/office/drawing/2014/main" id="{1E591525-4AC0-3828-9322-7A1BF30A78ED}"/>
              </a:ext>
            </a:extLst>
          </p:cNvPr>
          <p:cNvSpPr/>
          <p:nvPr/>
        </p:nvSpPr>
        <p:spPr>
          <a:xfrm>
            <a:off x="1064344" y="2888345"/>
            <a:ext cx="5369027" cy="2285265"/>
          </a:xfrm>
          <a:custGeom>
            <a:avLst/>
            <a:gdLst>
              <a:gd name="connsiteX0" fmla="*/ 0 w 5388077"/>
              <a:gd name="connsiteY0" fmla="*/ 2222892 h 2254634"/>
              <a:gd name="connsiteX1" fmla="*/ 1396181 w 5388077"/>
              <a:gd name="connsiteY1" fmla="*/ 2203227 h 2254634"/>
              <a:gd name="connsiteX2" fmla="*/ 2251587 w 5388077"/>
              <a:gd name="connsiteY2" fmla="*/ 1741111 h 2254634"/>
              <a:gd name="connsiteX3" fmla="*/ 2989006 w 5388077"/>
              <a:gd name="connsiteY3" fmla="*/ 866040 h 2254634"/>
              <a:gd name="connsiteX4" fmla="*/ 3559277 w 5388077"/>
              <a:gd name="connsiteY4" fmla="*/ 295769 h 2254634"/>
              <a:gd name="connsiteX5" fmla="*/ 4414684 w 5388077"/>
              <a:gd name="connsiteY5" fmla="*/ 40131 h 2254634"/>
              <a:gd name="connsiteX6" fmla="*/ 5388077 w 5388077"/>
              <a:gd name="connsiteY6" fmla="*/ 802 h 2254634"/>
              <a:gd name="connsiteX7" fmla="*/ 5388077 w 5388077"/>
              <a:gd name="connsiteY7" fmla="*/ 802 h 2254634"/>
              <a:gd name="connsiteX0" fmla="*/ 0 w 5388077"/>
              <a:gd name="connsiteY0" fmla="*/ 2271353 h 2286812"/>
              <a:gd name="connsiteX1" fmla="*/ 1396181 w 5388077"/>
              <a:gd name="connsiteY1" fmla="*/ 2203227 h 2286812"/>
              <a:gd name="connsiteX2" fmla="*/ 2251587 w 5388077"/>
              <a:gd name="connsiteY2" fmla="*/ 1741111 h 2286812"/>
              <a:gd name="connsiteX3" fmla="*/ 2989006 w 5388077"/>
              <a:gd name="connsiteY3" fmla="*/ 866040 h 2286812"/>
              <a:gd name="connsiteX4" fmla="*/ 3559277 w 5388077"/>
              <a:gd name="connsiteY4" fmla="*/ 295769 h 2286812"/>
              <a:gd name="connsiteX5" fmla="*/ 4414684 w 5388077"/>
              <a:gd name="connsiteY5" fmla="*/ 40131 h 2286812"/>
              <a:gd name="connsiteX6" fmla="*/ 5388077 w 5388077"/>
              <a:gd name="connsiteY6" fmla="*/ 802 h 2286812"/>
              <a:gd name="connsiteX7" fmla="*/ 5388077 w 5388077"/>
              <a:gd name="connsiteY7" fmla="*/ 802 h 2286812"/>
              <a:gd name="connsiteX0" fmla="*/ 0 w 5388077"/>
              <a:gd name="connsiteY0" fmla="*/ 2271353 h 2282899"/>
              <a:gd name="connsiteX1" fmla="*/ 1386656 w 5388077"/>
              <a:gd name="connsiteY1" fmla="*/ 2183843 h 2282899"/>
              <a:gd name="connsiteX2" fmla="*/ 2251587 w 5388077"/>
              <a:gd name="connsiteY2" fmla="*/ 1741111 h 2282899"/>
              <a:gd name="connsiteX3" fmla="*/ 2989006 w 5388077"/>
              <a:gd name="connsiteY3" fmla="*/ 866040 h 2282899"/>
              <a:gd name="connsiteX4" fmla="*/ 3559277 w 5388077"/>
              <a:gd name="connsiteY4" fmla="*/ 295769 h 2282899"/>
              <a:gd name="connsiteX5" fmla="*/ 4414684 w 5388077"/>
              <a:gd name="connsiteY5" fmla="*/ 40131 h 2282899"/>
              <a:gd name="connsiteX6" fmla="*/ 5388077 w 5388077"/>
              <a:gd name="connsiteY6" fmla="*/ 802 h 2282899"/>
              <a:gd name="connsiteX7" fmla="*/ 5388077 w 5388077"/>
              <a:gd name="connsiteY7" fmla="*/ 802 h 2282899"/>
              <a:gd name="connsiteX0" fmla="*/ 0 w 5388077"/>
              <a:gd name="connsiteY0" fmla="*/ 2271353 h 2279432"/>
              <a:gd name="connsiteX1" fmla="*/ 1386656 w 5388077"/>
              <a:gd name="connsiteY1" fmla="*/ 2154766 h 2279432"/>
              <a:gd name="connsiteX2" fmla="*/ 2251587 w 5388077"/>
              <a:gd name="connsiteY2" fmla="*/ 1741111 h 2279432"/>
              <a:gd name="connsiteX3" fmla="*/ 2989006 w 5388077"/>
              <a:gd name="connsiteY3" fmla="*/ 866040 h 2279432"/>
              <a:gd name="connsiteX4" fmla="*/ 3559277 w 5388077"/>
              <a:gd name="connsiteY4" fmla="*/ 295769 h 2279432"/>
              <a:gd name="connsiteX5" fmla="*/ 4414684 w 5388077"/>
              <a:gd name="connsiteY5" fmla="*/ 40131 h 2279432"/>
              <a:gd name="connsiteX6" fmla="*/ 5388077 w 5388077"/>
              <a:gd name="connsiteY6" fmla="*/ 802 h 2279432"/>
              <a:gd name="connsiteX7" fmla="*/ 5388077 w 5388077"/>
              <a:gd name="connsiteY7" fmla="*/ 802 h 2279432"/>
              <a:gd name="connsiteX0" fmla="*/ 0 w 5369027"/>
              <a:gd name="connsiteY0" fmla="*/ 2319815 h 2325383"/>
              <a:gd name="connsiteX1" fmla="*/ 1367606 w 5369027"/>
              <a:gd name="connsiteY1" fmla="*/ 2154766 h 2325383"/>
              <a:gd name="connsiteX2" fmla="*/ 2232537 w 5369027"/>
              <a:gd name="connsiteY2" fmla="*/ 1741111 h 2325383"/>
              <a:gd name="connsiteX3" fmla="*/ 2969956 w 5369027"/>
              <a:gd name="connsiteY3" fmla="*/ 866040 h 2325383"/>
              <a:gd name="connsiteX4" fmla="*/ 3540227 w 5369027"/>
              <a:gd name="connsiteY4" fmla="*/ 295769 h 2325383"/>
              <a:gd name="connsiteX5" fmla="*/ 4395634 w 5369027"/>
              <a:gd name="connsiteY5" fmla="*/ 40131 h 2325383"/>
              <a:gd name="connsiteX6" fmla="*/ 5369027 w 5369027"/>
              <a:gd name="connsiteY6" fmla="*/ 802 h 2325383"/>
              <a:gd name="connsiteX7" fmla="*/ 5369027 w 5369027"/>
              <a:gd name="connsiteY7" fmla="*/ 802 h 2325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69027" h="2325383">
                <a:moveTo>
                  <a:pt x="0" y="2319815"/>
                </a:moveTo>
                <a:cubicBezTo>
                  <a:pt x="510458" y="2350131"/>
                  <a:pt x="995517" y="2251217"/>
                  <a:pt x="1367606" y="2154766"/>
                </a:cubicBezTo>
                <a:cubicBezTo>
                  <a:pt x="1739696" y="2058315"/>
                  <a:pt x="1965479" y="1955899"/>
                  <a:pt x="2232537" y="1741111"/>
                </a:cubicBezTo>
                <a:cubicBezTo>
                  <a:pt x="2499595" y="1526323"/>
                  <a:pt x="2752008" y="1106930"/>
                  <a:pt x="2969956" y="866040"/>
                </a:cubicBezTo>
                <a:cubicBezTo>
                  <a:pt x="3187904" y="625150"/>
                  <a:pt x="3302614" y="433420"/>
                  <a:pt x="3540227" y="295769"/>
                </a:cubicBezTo>
                <a:cubicBezTo>
                  <a:pt x="3777840" y="158117"/>
                  <a:pt x="4090834" y="89292"/>
                  <a:pt x="4395634" y="40131"/>
                </a:cubicBezTo>
                <a:cubicBezTo>
                  <a:pt x="4700434" y="-9030"/>
                  <a:pt x="5369027" y="802"/>
                  <a:pt x="5369027" y="802"/>
                </a:cubicBezTo>
                <a:lnTo>
                  <a:pt x="5369027" y="802"/>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Inhaltsplatzhalter 2">
            <a:extLst>
              <a:ext uri="{FF2B5EF4-FFF2-40B4-BE49-F238E27FC236}">
                <a16:creationId xmlns:a16="http://schemas.microsoft.com/office/drawing/2014/main" id="{7CBF3A46-AACB-93BD-BC01-CE9A0D371C47}"/>
              </a:ext>
            </a:extLst>
          </p:cNvPr>
          <p:cNvSpPr txBox="1">
            <a:spLocks/>
          </p:cNvSpPr>
          <p:nvPr/>
        </p:nvSpPr>
        <p:spPr>
          <a:xfrm>
            <a:off x="973088" y="5545402"/>
            <a:ext cx="1366684" cy="698083"/>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dirty="0"/>
              <a:t>Phase der Invention</a:t>
            </a:r>
          </a:p>
        </p:txBody>
      </p:sp>
      <p:sp>
        <p:nvSpPr>
          <p:cNvPr id="14" name="Inhaltsplatzhalter 2">
            <a:extLst>
              <a:ext uri="{FF2B5EF4-FFF2-40B4-BE49-F238E27FC236}">
                <a16:creationId xmlns:a16="http://schemas.microsoft.com/office/drawing/2014/main" id="{4448611D-5DA3-6F4F-1881-281C0894418C}"/>
              </a:ext>
            </a:extLst>
          </p:cNvPr>
          <p:cNvSpPr txBox="1">
            <a:spLocks/>
          </p:cNvSpPr>
          <p:nvPr/>
        </p:nvSpPr>
        <p:spPr>
          <a:xfrm>
            <a:off x="2339772" y="5545401"/>
            <a:ext cx="2542252" cy="6980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200" dirty="0"/>
              <a:t>Phase der Diffusion</a:t>
            </a:r>
          </a:p>
        </p:txBody>
      </p:sp>
      <p:sp>
        <p:nvSpPr>
          <p:cNvPr id="15" name="Inhaltsplatzhalter 2">
            <a:extLst>
              <a:ext uri="{FF2B5EF4-FFF2-40B4-BE49-F238E27FC236}">
                <a16:creationId xmlns:a16="http://schemas.microsoft.com/office/drawing/2014/main" id="{F744035A-15A9-15CD-0D9E-0DB5E046B83C}"/>
              </a:ext>
            </a:extLst>
          </p:cNvPr>
          <p:cNvSpPr txBox="1">
            <a:spLocks/>
          </p:cNvSpPr>
          <p:nvPr/>
        </p:nvSpPr>
        <p:spPr>
          <a:xfrm>
            <a:off x="5097720" y="5545402"/>
            <a:ext cx="1366684" cy="698083"/>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dirty="0"/>
              <a:t>Phase der Sättigung</a:t>
            </a:r>
          </a:p>
        </p:txBody>
      </p:sp>
      <p:sp>
        <p:nvSpPr>
          <p:cNvPr id="16" name="Inhaltsplatzhalter 2">
            <a:extLst>
              <a:ext uri="{FF2B5EF4-FFF2-40B4-BE49-F238E27FC236}">
                <a16:creationId xmlns:a16="http://schemas.microsoft.com/office/drawing/2014/main" id="{2B32C278-66ED-B319-0EAE-CF9FC51FE08E}"/>
              </a:ext>
            </a:extLst>
          </p:cNvPr>
          <p:cNvSpPr txBox="1">
            <a:spLocks/>
          </p:cNvSpPr>
          <p:nvPr/>
        </p:nvSpPr>
        <p:spPr>
          <a:xfrm>
            <a:off x="6649067" y="5004183"/>
            <a:ext cx="1366684" cy="6980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200" dirty="0"/>
              <a:t>Zeit</a:t>
            </a:r>
          </a:p>
        </p:txBody>
      </p:sp>
      <p:sp>
        <p:nvSpPr>
          <p:cNvPr id="3" name="Inhaltsplatzhalter 2">
            <a:extLst>
              <a:ext uri="{FF2B5EF4-FFF2-40B4-BE49-F238E27FC236}">
                <a16:creationId xmlns:a16="http://schemas.microsoft.com/office/drawing/2014/main" id="{799E1563-42B8-4CAB-4064-C5156BA174B2}"/>
              </a:ext>
            </a:extLst>
          </p:cNvPr>
          <p:cNvSpPr txBox="1">
            <a:spLocks/>
          </p:cNvSpPr>
          <p:nvPr/>
        </p:nvSpPr>
        <p:spPr>
          <a:xfrm>
            <a:off x="6639542" y="1697246"/>
            <a:ext cx="1366684" cy="6980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e-DE" sz="2200" dirty="0"/>
          </a:p>
        </p:txBody>
      </p:sp>
      <p:sp>
        <p:nvSpPr>
          <p:cNvPr id="4" name="Inhaltsplatzhalter 2">
            <a:extLst>
              <a:ext uri="{FF2B5EF4-FFF2-40B4-BE49-F238E27FC236}">
                <a16:creationId xmlns:a16="http://schemas.microsoft.com/office/drawing/2014/main" id="{FEA80086-0A76-42B1-1663-30FF0EBA22EB}"/>
              </a:ext>
            </a:extLst>
          </p:cNvPr>
          <p:cNvSpPr txBox="1">
            <a:spLocks/>
          </p:cNvSpPr>
          <p:nvPr/>
        </p:nvSpPr>
        <p:spPr>
          <a:xfrm>
            <a:off x="944513" y="2359689"/>
            <a:ext cx="2857500" cy="6980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200" dirty="0"/>
              <a:t>„Marktdurchdringung“</a:t>
            </a:r>
          </a:p>
        </p:txBody>
      </p:sp>
      <p:cxnSp>
        <p:nvCxnSpPr>
          <p:cNvPr id="20" name="Gerade Verbindung mit Pfeil 19">
            <a:extLst>
              <a:ext uri="{FF2B5EF4-FFF2-40B4-BE49-F238E27FC236}">
                <a16:creationId xmlns:a16="http://schemas.microsoft.com/office/drawing/2014/main" id="{EE762207-F101-6EEC-2361-DCBB6E67CD7C}"/>
              </a:ext>
            </a:extLst>
          </p:cNvPr>
          <p:cNvCxnSpPr>
            <a:cxnSpLocks/>
          </p:cNvCxnSpPr>
          <p:nvPr/>
        </p:nvCxnSpPr>
        <p:spPr>
          <a:xfrm flipH="1" flipV="1">
            <a:off x="1045293" y="2708730"/>
            <a:ext cx="7068" cy="2482702"/>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4" name="Inhaltsplatzhalter 2">
            <a:extLst>
              <a:ext uri="{FF2B5EF4-FFF2-40B4-BE49-F238E27FC236}">
                <a16:creationId xmlns:a16="http://schemas.microsoft.com/office/drawing/2014/main" id="{2FDFAF15-2ACD-42B5-DCA9-9DD35F89EC30}"/>
              </a:ext>
            </a:extLst>
          </p:cNvPr>
          <p:cNvSpPr txBox="1">
            <a:spLocks/>
          </p:cNvSpPr>
          <p:nvPr/>
        </p:nvSpPr>
        <p:spPr>
          <a:xfrm>
            <a:off x="582718" y="5050462"/>
            <a:ext cx="456583" cy="317955"/>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200" dirty="0"/>
              <a:t>0</a:t>
            </a:r>
          </a:p>
        </p:txBody>
      </p:sp>
      <p:sp>
        <p:nvSpPr>
          <p:cNvPr id="25" name="Inhaltsplatzhalter 2">
            <a:extLst>
              <a:ext uri="{FF2B5EF4-FFF2-40B4-BE49-F238E27FC236}">
                <a16:creationId xmlns:a16="http://schemas.microsoft.com/office/drawing/2014/main" id="{D50391C2-8668-E8F9-3BCC-EF34C4A2FDC9}"/>
              </a:ext>
            </a:extLst>
          </p:cNvPr>
          <p:cNvSpPr txBox="1">
            <a:spLocks/>
          </p:cNvSpPr>
          <p:nvPr/>
        </p:nvSpPr>
        <p:spPr>
          <a:xfrm>
            <a:off x="147953" y="2730827"/>
            <a:ext cx="987214" cy="4618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900" dirty="0"/>
              <a:t>≤100%</a:t>
            </a:r>
          </a:p>
        </p:txBody>
      </p:sp>
      <p:cxnSp>
        <p:nvCxnSpPr>
          <p:cNvPr id="27" name="Gerader Verbinder 26">
            <a:extLst>
              <a:ext uri="{FF2B5EF4-FFF2-40B4-BE49-F238E27FC236}">
                <a16:creationId xmlns:a16="http://schemas.microsoft.com/office/drawing/2014/main" id="{25F565C6-B811-062D-533B-DA546C2930E6}"/>
              </a:ext>
            </a:extLst>
          </p:cNvPr>
          <p:cNvCxnSpPr>
            <a:cxnSpLocks/>
          </p:cNvCxnSpPr>
          <p:nvPr/>
        </p:nvCxnSpPr>
        <p:spPr>
          <a:xfrm flipH="1">
            <a:off x="944513" y="2888345"/>
            <a:ext cx="228902" cy="0"/>
          </a:xfrm>
          <a:prstGeom prst="line">
            <a:avLst/>
          </a:prstGeom>
        </p:spPr>
        <p:style>
          <a:lnRef idx="1">
            <a:schemeClr val="dk1"/>
          </a:lnRef>
          <a:fillRef idx="0">
            <a:schemeClr val="dk1"/>
          </a:fillRef>
          <a:effectRef idx="0">
            <a:schemeClr val="dk1"/>
          </a:effectRef>
          <a:fontRef idx="minor">
            <a:schemeClr val="tx1"/>
          </a:fontRef>
        </p:style>
      </p:cxnSp>
      <p:sp>
        <p:nvSpPr>
          <p:cNvPr id="12" name="Titel 11">
            <a:extLst>
              <a:ext uri="{FF2B5EF4-FFF2-40B4-BE49-F238E27FC236}">
                <a16:creationId xmlns:a16="http://schemas.microsoft.com/office/drawing/2014/main" id="{78FCA62C-9BF1-F5F4-4B76-CA6996934D2E}"/>
              </a:ext>
            </a:extLst>
          </p:cNvPr>
          <p:cNvSpPr>
            <a:spLocks noGrp="1"/>
          </p:cNvSpPr>
          <p:nvPr>
            <p:ph type="title"/>
          </p:nvPr>
        </p:nvSpPr>
        <p:spPr/>
        <p:txBody>
          <a:bodyPr/>
          <a:lstStyle/>
          <a:p>
            <a:r>
              <a:rPr lang="de-DE" dirty="0"/>
              <a:t>Innovationsphasen</a:t>
            </a:r>
          </a:p>
        </p:txBody>
      </p:sp>
    </p:spTree>
    <p:extLst>
      <p:ext uri="{BB962C8B-B14F-4D97-AF65-F5344CB8AC3E}">
        <p14:creationId xmlns:p14="http://schemas.microsoft.com/office/powerpoint/2010/main" val="5044751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Gerade Verbindung mit Pfeil 4">
            <a:extLst>
              <a:ext uri="{FF2B5EF4-FFF2-40B4-BE49-F238E27FC236}">
                <a16:creationId xmlns:a16="http://schemas.microsoft.com/office/drawing/2014/main" id="{11C1708A-E434-1DDF-E010-9B1FF837E2C4}"/>
              </a:ext>
            </a:extLst>
          </p:cNvPr>
          <p:cNvCxnSpPr/>
          <p:nvPr/>
        </p:nvCxnSpPr>
        <p:spPr>
          <a:xfrm>
            <a:off x="1045293" y="5191432"/>
            <a:ext cx="5496232"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6" name="Freihandform: Form 5">
            <a:extLst>
              <a:ext uri="{FF2B5EF4-FFF2-40B4-BE49-F238E27FC236}">
                <a16:creationId xmlns:a16="http://schemas.microsoft.com/office/drawing/2014/main" id="{1E591525-4AC0-3828-9322-7A1BF30A78ED}"/>
              </a:ext>
            </a:extLst>
          </p:cNvPr>
          <p:cNvSpPr/>
          <p:nvPr/>
        </p:nvSpPr>
        <p:spPr>
          <a:xfrm>
            <a:off x="1064344" y="2888345"/>
            <a:ext cx="5369027" cy="2285265"/>
          </a:xfrm>
          <a:custGeom>
            <a:avLst/>
            <a:gdLst>
              <a:gd name="connsiteX0" fmla="*/ 0 w 5388077"/>
              <a:gd name="connsiteY0" fmla="*/ 2222892 h 2254634"/>
              <a:gd name="connsiteX1" fmla="*/ 1396181 w 5388077"/>
              <a:gd name="connsiteY1" fmla="*/ 2203227 h 2254634"/>
              <a:gd name="connsiteX2" fmla="*/ 2251587 w 5388077"/>
              <a:gd name="connsiteY2" fmla="*/ 1741111 h 2254634"/>
              <a:gd name="connsiteX3" fmla="*/ 2989006 w 5388077"/>
              <a:gd name="connsiteY3" fmla="*/ 866040 h 2254634"/>
              <a:gd name="connsiteX4" fmla="*/ 3559277 w 5388077"/>
              <a:gd name="connsiteY4" fmla="*/ 295769 h 2254634"/>
              <a:gd name="connsiteX5" fmla="*/ 4414684 w 5388077"/>
              <a:gd name="connsiteY5" fmla="*/ 40131 h 2254634"/>
              <a:gd name="connsiteX6" fmla="*/ 5388077 w 5388077"/>
              <a:gd name="connsiteY6" fmla="*/ 802 h 2254634"/>
              <a:gd name="connsiteX7" fmla="*/ 5388077 w 5388077"/>
              <a:gd name="connsiteY7" fmla="*/ 802 h 2254634"/>
              <a:gd name="connsiteX0" fmla="*/ 0 w 5388077"/>
              <a:gd name="connsiteY0" fmla="*/ 2271353 h 2286812"/>
              <a:gd name="connsiteX1" fmla="*/ 1396181 w 5388077"/>
              <a:gd name="connsiteY1" fmla="*/ 2203227 h 2286812"/>
              <a:gd name="connsiteX2" fmla="*/ 2251587 w 5388077"/>
              <a:gd name="connsiteY2" fmla="*/ 1741111 h 2286812"/>
              <a:gd name="connsiteX3" fmla="*/ 2989006 w 5388077"/>
              <a:gd name="connsiteY3" fmla="*/ 866040 h 2286812"/>
              <a:gd name="connsiteX4" fmla="*/ 3559277 w 5388077"/>
              <a:gd name="connsiteY4" fmla="*/ 295769 h 2286812"/>
              <a:gd name="connsiteX5" fmla="*/ 4414684 w 5388077"/>
              <a:gd name="connsiteY5" fmla="*/ 40131 h 2286812"/>
              <a:gd name="connsiteX6" fmla="*/ 5388077 w 5388077"/>
              <a:gd name="connsiteY6" fmla="*/ 802 h 2286812"/>
              <a:gd name="connsiteX7" fmla="*/ 5388077 w 5388077"/>
              <a:gd name="connsiteY7" fmla="*/ 802 h 2286812"/>
              <a:gd name="connsiteX0" fmla="*/ 0 w 5388077"/>
              <a:gd name="connsiteY0" fmla="*/ 2271353 h 2282899"/>
              <a:gd name="connsiteX1" fmla="*/ 1386656 w 5388077"/>
              <a:gd name="connsiteY1" fmla="*/ 2183843 h 2282899"/>
              <a:gd name="connsiteX2" fmla="*/ 2251587 w 5388077"/>
              <a:gd name="connsiteY2" fmla="*/ 1741111 h 2282899"/>
              <a:gd name="connsiteX3" fmla="*/ 2989006 w 5388077"/>
              <a:gd name="connsiteY3" fmla="*/ 866040 h 2282899"/>
              <a:gd name="connsiteX4" fmla="*/ 3559277 w 5388077"/>
              <a:gd name="connsiteY4" fmla="*/ 295769 h 2282899"/>
              <a:gd name="connsiteX5" fmla="*/ 4414684 w 5388077"/>
              <a:gd name="connsiteY5" fmla="*/ 40131 h 2282899"/>
              <a:gd name="connsiteX6" fmla="*/ 5388077 w 5388077"/>
              <a:gd name="connsiteY6" fmla="*/ 802 h 2282899"/>
              <a:gd name="connsiteX7" fmla="*/ 5388077 w 5388077"/>
              <a:gd name="connsiteY7" fmla="*/ 802 h 2282899"/>
              <a:gd name="connsiteX0" fmla="*/ 0 w 5388077"/>
              <a:gd name="connsiteY0" fmla="*/ 2271353 h 2279432"/>
              <a:gd name="connsiteX1" fmla="*/ 1386656 w 5388077"/>
              <a:gd name="connsiteY1" fmla="*/ 2154766 h 2279432"/>
              <a:gd name="connsiteX2" fmla="*/ 2251587 w 5388077"/>
              <a:gd name="connsiteY2" fmla="*/ 1741111 h 2279432"/>
              <a:gd name="connsiteX3" fmla="*/ 2989006 w 5388077"/>
              <a:gd name="connsiteY3" fmla="*/ 866040 h 2279432"/>
              <a:gd name="connsiteX4" fmla="*/ 3559277 w 5388077"/>
              <a:gd name="connsiteY4" fmla="*/ 295769 h 2279432"/>
              <a:gd name="connsiteX5" fmla="*/ 4414684 w 5388077"/>
              <a:gd name="connsiteY5" fmla="*/ 40131 h 2279432"/>
              <a:gd name="connsiteX6" fmla="*/ 5388077 w 5388077"/>
              <a:gd name="connsiteY6" fmla="*/ 802 h 2279432"/>
              <a:gd name="connsiteX7" fmla="*/ 5388077 w 5388077"/>
              <a:gd name="connsiteY7" fmla="*/ 802 h 2279432"/>
              <a:gd name="connsiteX0" fmla="*/ 0 w 5369027"/>
              <a:gd name="connsiteY0" fmla="*/ 2319815 h 2325383"/>
              <a:gd name="connsiteX1" fmla="*/ 1367606 w 5369027"/>
              <a:gd name="connsiteY1" fmla="*/ 2154766 h 2325383"/>
              <a:gd name="connsiteX2" fmla="*/ 2232537 w 5369027"/>
              <a:gd name="connsiteY2" fmla="*/ 1741111 h 2325383"/>
              <a:gd name="connsiteX3" fmla="*/ 2969956 w 5369027"/>
              <a:gd name="connsiteY3" fmla="*/ 866040 h 2325383"/>
              <a:gd name="connsiteX4" fmla="*/ 3540227 w 5369027"/>
              <a:gd name="connsiteY4" fmla="*/ 295769 h 2325383"/>
              <a:gd name="connsiteX5" fmla="*/ 4395634 w 5369027"/>
              <a:gd name="connsiteY5" fmla="*/ 40131 h 2325383"/>
              <a:gd name="connsiteX6" fmla="*/ 5369027 w 5369027"/>
              <a:gd name="connsiteY6" fmla="*/ 802 h 2325383"/>
              <a:gd name="connsiteX7" fmla="*/ 5369027 w 5369027"/>
              <a:gd name="connsiteY7" fmla="*/ 802 h 2325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69027" h="2325383">
                <a:moveTo>
                  <a:pt x="0" y="2319815"/>
                </a:moveTo>
                <a:cubicBezTo>
                  <a:pt x="510458" y="2350131"/>
                  <a:pt x="995517" y="2251217"/>
                  <a:pt x="1367606" y="2154766"/>
                </a:cubicBezTo>
                <a:cubicBezTo>
                  <a:pt x="1739696" y="2058315"/>
                  <a:pt x="1965479" y="1955899"/>
                  <a:pt x="2232537" y="1741111"/>
                </a:cubicBezTo>
                <a:cubicBezTo>
                  <a:pt x="2499595" y="1526323"/>
                  <a:pt x="2752008" y="1106930"/>
                  <a:pt x="2969956" y="866040"/>
                </a:cubicBezTo>
                <a:cubicBezTo>
                  <a:pt x="3187904" y="625150"/>
                  <a:pt x="3302614" y="433420"/>
                  <a:pt x="3540227" y="295769"/>
                </a:cubicBezTo>
                <a:cubicBezTo>
                  <a:pt x="3777840" y="158117"/>
                  <a:pt x="4090834" y="89292"/>
                  <a:pt x="4395634" y="40131"/>
                </a:cubicBezTo>
                <a:cubicBezTo>
                  <a:pt x="4700434" y="-9030"/>
                  <a:pt x="5369027" y="802"/>
                  <a:pt x="5369027" y="802"/>
                </a:cubicBezTo>
                <a:lnTo>
                  <a:pt x="5369027" y="802"/>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Inhaltsplatzhalter 2">
            <a:extLst>
              <a:ext uri="{FF2B5EF4-FFF2-40B4-BE49-F238E27FC236}">
                <a16:creationId xmlns:a16="http://schemas.microsoft.com/office/drawing/2014/main" id="{7CBF3A46-AACB-93BD-BC01-CE9A0D371C47}"/>
              </a:ext>
            </a:extLst>
          </p:cNvPr>
          <p:cNvSpPr txBox="1">
            <a:spLocks/>
          </p:cNvSpPr>
          <p:nvPr/>
        </p:nvSpPr>
        <p:spPr>
          <a:xfrm>
            <a:off x="973088" y="5545402"/>
            <a:ext cx="1366684" cy="698083"/>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dirty="0"/>
              <a:t>Phase der Invention</a:t>
            </a:r>
          </a:p>
        </p:txBody>
      </p:sp>
      <p:sp>
        <p:nvSpPr>
          <p:cNvPr id="14" name="Inhaltsplatzhalter 2">
            <a:extLst>
              <a:ext uri="{FF2B5EF4-FFF2-40B4-BE49-F238E27FC236}">
                <a16:creationId xmlns:a16="http://schemas.microsoft.com/office/drawing/2014/main" id="{4448611D-5DA3-6F4F-1881-281C0894418C}"/>
              </a:ext>
            </a:extLst>
          </p:cNvPr>
          <p:cNvSpPr txBox="1">
            <a:spLocks/>
          </p:cNvSpPr>
          <p:nvPr/>
        </p:nvSpPr>
        <p:spPr>
          <a:xfrm>
            <a:off x="2339772" y="5545401"/>
            <a:ext cx="2542252" cy="6980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200" dirty="0"/>
              <a:t>Phase der Diffusion</a:t>
            </a:r>
          </a:p>
        </p:txBody>
      </p:sp>
      <p:sp>
        <p:nvSpPr>
          <p:cNvPr id="15" name="Inhaltsplatzhalter 2">
            <a:extLst>
              <a:ext uri="{FF2B5EF4-FFF2-40B4-BE49-F238E27FC236}">
                <a16:creationId xmlns:a16="http://schemas.microsoft.com/office/drawing/2014/main" id="{F744035A-15A9-15CD-0D9E-0DB5E046B83C}"/>
              </a:ext>
            </a:extLst>
          </p:cNvPr>
          <p:cNvSpPr txBox="1">
            <a:spLocks/>
          </p:cNvSpPr>
          <p:nvPr/>
        </p:nvSpPr>
        <p:spPr>
          <a:xfrm>
            <a:off x="5097720" y="5545402"/>
            <a:ext cx="1366684" cy="698083"/>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dirty="0"/>
              <a:t>Phase der Sättigung</a:t>
            </a:r>
          </a:p>
        </p:txBody>
      </p:sp>
      <p:sp>
        <p:nvSpPr>
          <p:cNvPr id="16" name="Inhaltsplatzhalter 2">
            <a:extLst>
              <a:ext uri="{FF2B5EF4-FFF2-40B4-BE49-F238E27FC236}">
                <a16:creationId xmlns:a16="http://schemas.microsoft.com/office/drawing/2014/main" id="{2B32C278-66ED-B319-0EAE-CF9FC51FE08E}"/>
              </a:ext>
            </a:extLst>
          </p:cNvPr>
          <p:cNvSpPr txBox="1">
            <a:spLocks/>
          </p:cNvSpPr>
          <p:nvPr/>
        </p:nvSpPr>
        <p:spPr>
          <a:xfrm>
            <a:off x="6649067" y="5004183"/>
            <a:ext cx="1366684" cy="6980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200" dirty="0"/>
              <a:t>Zeit</a:t>
            </a:r>
          </a:p>
        </p:txBody>
      </p:sp>
      <p:sp>
        <p:nvSpPr>
          <p:cNvPr id="3" name="Inhaltsplatzhalter 2">
            <a:extLst>
              <a:ext uri="{FF2B5EF4-FFF2-40B4-BE49-F238E27FC236}">
                <a16:creationId xmlns:a16="http://schemas.microsoft.com/office/drawing/2014/main" id="{799E1563-42B8-4CAB-4064-C5156BA174B2}"/>
              </a:ext>
            </a:extLst>
          </p:cNvPr>
          <p:cNvSpPr txBox="1">
            <a:spLocks/>
          </p:cNvSpPr>
          <p:nvPr/>
        </p:nvSpPr>
        <p:spPr>
          <a:xfrm>
            <a:off x="6639542" y="1697246"/>
            <a:ext cx="1366684" cy="6980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e-DE" sz="2200" dirty="0"/>
          </a:p>
        </p:txBody>
      </p:sp>
      <p:sp>
        <p:nvSpPr>
          <p:cNvPr id="4" name="Inhaltsplatzhalter 2">
            <a:extLst>
              <a:ext uri="{FF2B5EF4-FFF2-40B4-BE49-F238E27FC236}">
                <a16:creationId xmlns:a16="http://schemas.microsoft.com/office/drawing/2014/main" id="{FEA80086-0A76-42B1-1663-30FF0EBA22EB}"/>
              </a:ext>
            </a:extLst>
          </p:cNvPr>
          <p:cNvSpPr txBox="1">
            <a:spLocks/>
          </p:cNvSpPr>
          <p:nvPr/>
        </p:nvSpPr>
        <p:spPr>
          <a:xfrm>
            <a:off x="944513" y="2359689"/>
            <a:ext cx="2857500" cy="6980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200" dirty="0"/>
              <a:t>„Marktdurchdringung“</a:t>
            </a:r>
          </a:p>
        </p:txBody>
      </p:sp>
      <p:cxnSp>
        <p:nvCxnSpPr>
          <p:cNvPr id="20" name="Gerade Verbindung mit Pfeil 19">
            <a:extLst>
              <a:ext uri="{FF2B5EF4-FFF2-40B4-BE49-F238E27FC236}">
                <a16:creationId xmlns:a16="http://schemas.microsoft.com/office/drawing/2014/main" id="{EE762207-F101-6EEC-2361-DCBB6E67CD7C}"/>
              </a:ext>
            </a:extLst>
          </p:cNvPr>
          <p:cNvCxnSpPr>
            <a:cxnSpLocks/>
          </p:cNvCxnSpPr>
          <p:nvPr/>
        </p:nvCxnSpPr>
        <p:spPr>
          <a:xfrm flipH="1" flipV="1">
            <a:off x="1045293" y="2708730"/>
            <a:ext cx="7068" cy="2482702"/>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4" name="Inhaltsplatzhalter 2">
            <a:extLst>
              <a:ext uri="{FF2B5EF4-FFF2-40B4-BE49-F238E27FC236}">
                <a16:creationId xmlns:a16="http://schemas.microsoft.com/office/drawing/2014/main" id="{2FDFAF15-2ACD-42B5-DCA9-9DD35F89EC30}"/>
              </a:ext>
            </a:extLst>
          </p:cNvPr>
          <p:cNvSpPr txBox="1">
            <a:spLocks/>
          </p:cNvSpPr>
          <p:nvPr/>
        </p:nvSpPr>
        <p:spPr>
          <a:xfrm>
            <a:off x="582718" y="5050462"/>
            <a:ext cx="456583" cy="317955"/>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200" dirty="0"/>
              <a:t>0</a:t>
            </a:r>
          </a:p>
        </p:txBody>
      </p:sp>
      <p:sp>
        <p:nvSpPr>
          <p:cNvPr id="25" name="Inhaltsplatzhalter 2">
            <a:extLst>
              <a:ext uri="{FF2B5EF4-FFF2-40B4-BE49-F238E27FC236}">
                <a16:creationId xmlns:a16="http://schemas.microsoft.com/office/drawing/2014/main" id="{D50391C2-8668-E8F9-3BCC-EF34C4A2FDC9}"/>
              </a:ext>
            </a:extLst>
          </p:cNvPr>
          <p:cNvSpPr txBox="1">
            <a:spLocks/>
          </p:cNvSpPr>
          <p:nvPr/>
        </p:nvSpPr>
        <p:spPr>
          <a:xfrm>
            <a:off x="147953" y="2730827"/>
            <a:ext cx="987214" cy="4618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900" dirty="0"/>
              <a:t>≤100%</a:t>
            </a:r>
          </a:p>
        </p:txBody>
      </p:sp>
      <p:cxnSp>
        <p:nvCxnSpPr>
          <p:cNvPr id="27" name="Gerader Verbinder 26">
            <a:extLst>
              <a:ext uri="{FF2B5EF4-FFF2-40B4-BE49-F238E27FC236}">
                <a16:creationId xmlns:a16="http://schemas.microsoft.com/office/drawing/2014/main" id="{25F565C6-B811-062D-533B-DA546C2930E6}"/>
              </a:ext>
            </a:extLst>
          </p:cNvPr>
          <p:cNvCxnSpPr>
            <a:cxnSpLocks/>
          </p:cNvCxnSpPr>
          <p:nvPr/>
        </p:nvCxnSpPr>
        <p:spPr>
          <a:xfrm flipH="1">
            <a:off x="944513" y="2888345"/>
            <a:ext cx="228902" cy="0"/>
          </a:xfrm>
          <a:prstGeom prst="line">
            <a:avLst/>
          </a:prstGeom>
        </p:spPr>
        <p:style>
          <a:lnRef idx="1">
            <a:schemeClr val="dk1"/>
          </a:lnRef>
          <a:fillRef idx="0">
            <a:schemeClr val="dk1"/>
          </a:fillRef>
          <a:effectRef idx="0">
            <a:schemeClr val="dk1"/>
          </a:effectRef>
          <a:fontRef idx="minor">
            <a:schemeClr val="tx1"/>
          </a:fontRef>
        </p:style>
      </p:cxnSp>
      <p:sp>
        <p:nvSpPr>
          <p:cNvPr id="12" name="Titel 11">
            <a:extLst>
              <a:ext uri="{FF2B5EF4-FFF2-40B4-BE49-F238E27FC236}">
                <a16:creationId xmlns:a16="http://schemas.microsoft.com/office/drawing/2014/main" id="{78FCA62C-9BF1-F5F4-4B76-CA6996934D2E}"/>
              </a:ext>
            </a:extLst>
          </p:cNvPr>
          <p:cNvSpPr>
            <a:spLocks noGrp="1"/>
          </p:cNvSpPr>
          <p:nvPr>
            <p:ph type="title"/>
          </p:nvPr>
        </p:nvSpPr>
        <p:spPr/>
        <p:txBody>
          <a:bodyPr/>
          <a:lstStyle/>
          <a:p>
            <a:r>
              <a:rPr lang="de-DE" dirty="0"/>
              <a:t>Innovationsphasen</a:t>
            </a:r>
          </a:p>
        </p:txBody>
      </p:sp>
      <p:sp>
        <p:nvSpPr>
          <p:cNvPr id="2" name="Inhaltsplatzhalter 2">
            <a:extLst>
              <a:ext uri="{FF2B5EF4-FFF2-40B4-BE49-F238E27FC236}">
                <a16:creationId xmlns:a16="http://schemas.microsoft.com/office/drawing/2014/main" id="{FF848602-866D-A5DD-C566-3AC8458AA5D3}"/>
              </a:ext>
            </a:extLst>
          </p:cNvPr>
          <p:cNvSpPr txBox="1">
            <a:spLocks/>
          </p:cNvSpPr>
          <p:nvPr/>
        </p:nvSpPr>
        <p:spPr>
          <a:xfrm>
            <a:off x="4783396" y="2850127"/>
            <a:ext cx="719591" cy="46270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dirty="0"/>
              <a:t>①</a:t>
            </a:r>
          </a:p>
        </p:txBody>
      </p:sp>
      <p:sp>
        <p:nvSpPr>
          <p:cNvPr id="7" name="Inhaltsplatzhalter 2">
            <a:extLst>
              <a:ext uri="{FF2B5EF4-FFF2-40B4-BE49-F238E27FC236}">
                <a16:creationId xmlns:a16="http://schemas.microsoft.com/office/drawing/2014/main" id="{72810233-F264-0704-17CE-4266B728954F}"/>
              </a:ext>
            </a:extLst>
          </p:cNvPr>
          <p:cNvSpPr txBox="1">
            <a:spLocks/>
          </p:cNvSpPr>
          <p:nvPr/>
        </p:nvSpPr>
        <p:spPr>
          <a:xfrm>
            <a:off x="2634129" y="4517811"/>
            <a:ext cx="719591" cy="46270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dirty="0"/>
              <a:t>②</a:t>
            </a:r>
          </a:p>
        </p:txBody>
      </p:sp>
      <p:sp>
        <p:nvSpPr>
          <p:cNvPr id="8" name="Inhaltsplatzhalter 2">
            <a:extLst>
              <a:ext uri="{FF2B5EF4-FFF2-40B4-BE49-F238E27FC236}">
                <a16:creationId xmlns:a16="http://schemas.microsoft.com/office/drawing/2014/main" id="{549A924A-09E5-EE1D-CB48-621FAA393B84}"/>
              </a:ext>
            </a:extLst>
          </p:cNvPr>
          <p:cNvSpPr txBox="1">
            <a:spLocks/>
          </p:cNvSpPr>
          <p:nvPr/>
        </p:nvSpPr>
        <p:spPr>
          <a:xfrm>
            <a:off x="4882024" y="3312836"/>
            <a:ext cx="2759150" cy="6134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000" dirty="0"/>
              <a:t>Lernmanagement-</a:t>
            </a:r>
          </a:p>
          <a:p>
            <a:pPr marL="0" indent="0">
              <a:buNone/>
            </a:pPr>
            <a:r>
              <a:rPr lang="de-DE" sz="2000" dirty="0" err="1"/>
              <a:t>system</a:t>
            </a:r>
            <a:endParaRPr lang="de-DE" sz="2000" dirty="0"/>
          </a:p>
        </p:txBody>
      </p:sp>
      <p:sp>
        <p:nvSpPr>
          <p:cNvPr id="9" name="Inhaltsplatzhalter 2">
            <a:extLst>
              <a:ext uri="{FF2B5EF4-FFF2-40B4-BE49-F238E27FC236}">
                <a16:creationId xmlns:a16="http://schemas.microsoft.com/office/drawing/2014/main" id="{6BE38F12-B501-C8D4-35CC-D972A1B2AC7B}"/>
              </a:ext>
            </a:extLst>
          </p:cNvPr>
          <p:cNvSpPr txBox="1">
            <a:spLocks/>
          </p:cNvSpPr>
          <p:nvPr/>
        </p:nvSpPr>
        <p:spPr>
          <a:xfrm>
            <a:off x="2363734" y="3748259"/>
            <a:ext cx="1429675" cy="36743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000" dirty="0" err="1"/>
              <a:t>Inverted</a:t>
            </a:r>
            <a:r>
              <a:rPr lang="de-DE" sz="2000" dirty="0"/>
              <a:t> </a:t>
            </a:r>
          </a:p>
          <a:p>
            <a:pPr marL="0" indent="0">
              <a:buNone/>
            </a:pPr>
            <a:r>
              <a:rPr lang="de-DE" sz="2000" dirty="0"/>
              <a:t>Classroom</a:t>
            </a:r>
          </a:p>
        </p:txBody>
      </p:sp>
    </p:spTree>
    <p:extLst>
      <p:ext uri="{BB962C8B-B14F-4D97-AF65-F5344CB8AC3E}">
        <p14:creationId xmlns:p14="http://schemas.microsoft.com/office/powerpoint/2010/main" val="25831405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Gerade Verbindung mit Pfeil 4">
            <a:extLst>
              <a:ext uri="{FF2B5EF4-FFF2-40B4-BE49-F238E27FC236}">
                <a16:creationId xmlns:a16="http://schemas.microsoft.com/office/drawing/2014/main" id="{11C1708A-E434-1DDF-E010-9B1FF837E2C4}"/>
              </a:ext>
            </a:extLst>
          </p:cNvPr>
          <p:cNvCxnSpPr/>
          <p:nvPr/>
        </p:nvCxnSpPr>
        <p:spPr>
          <a:xfrm>
            <a:off x="1045293" y="5191432"/>
            <a:ext cx="5496232"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6" name="Freihandform: Form 5">
            <a:extLst>
              <a:ext uri="{FF2B5EF4-FFF2-40B4-BE49-F238E27FC236}">
                <a16:creationId xmlns:a16="http://schemas.microsoft.com/office/drawing/2014/main" id="{1E591525-4AC0-3828-9322-7A1BF30A78ED}"/>
              </a:ext>
            </a:extLst>
          </p:cNvPr>
          <p:cNvSpPr/>
          <p:nvPr/>
        </p:nvSpPr>
        <p:spPr>
          <a:xfrm>
            <a:off x="1064344" y="2888345"/>
            <a:ext cx="5369027" cy="2285265"/>
          </a:xfrm>
          <a:custGeom>
            <a:avLst/>
            <a:gdLst>
              <a:gd name="connsiteX0" fmla="*/ 0 w 5388077"/>
              <a:gd name="connsiteY0" fmla="*/ 2222892 h 2254634"/>
              <a:gd name="connsiteX1" fmla="*/ 1396181 w 5388077"/>
              <a:gd name="connsiteY1" fmla="*/ 2203227 h 2254634"/>
              <a:gd name="connsiteX2" fmla="*/ 2251587 w 5388077"/>
              <a:gd name="connsiteY2" fmla="*/ 1741111 h 2254634"/>
              <a:gd name="connsiteX3" fmla="*/ 2989006 w 5388077"/>
              <a:gd name="connsiteY3" fmla="*/ 866040 h 2254634"/>
              <a:gd name="connsiteX4" fmla="*/ 3559277 w 5388077"/>
              <a:gd name="connsiteY4" fmla="*/ 295769 h 2254634"/>
              <a:gd name="connsiteX5" fmla="*/ 4414684 w 5388077"/>
              <a:gd name="connsiteY5" fmla="*/ 40131 h 2254634"/>
              <a:gd name="connsiteX6" fmla="*/ 5388077 w 5388077"/>
              <a:gd name="connsiteY6" fmla="*/ 802 h 2254634"/>
              <a:gd name="connsiteX7" fmla="*/ 5388077 w 5388077"/>
              <a:gd name="connsiteY7" fmla="*/ 802 h 2254634"/>
              <a:gd name="connsiteX0" fmla="*/ 0 w 5388077"/>
              <a:gd name="connsiteY0" fmla="*/ 2271353 h 2286812"/>
              <a:gd name="connsiteX1" fmla="*/ 1396181 w 5388077"/>
              <a:gd name="connsiteY1" fmla="*/ 2203227 h 2286812"/>
              <a:gd name="connsiteX2" fmla="*/ 2251587 w 5388077"/>
              <a:gd name="connsiteY2" fmla="*/ 1741111 h 2286812"/>
              <a:gd name="connsiteX3" fmla="*/ 2989006 w 5388077"/>
              <a:gd name="connsiteY3" fmla="*/ 866040 h 2286812"/>
              <a:gd name="connsiteX4" fmla="*/ 3559277 w 5388077"/>
              <a:gd name="connsiteY4" fmla="*/ 295769 h 2286812"/>
              <a:gd name="connsiteX5" fmla="*/ 4414684 w 5388077"/>
              <a:gd name="connsiteY5" fmla="*/ 40131 h 2286812"/>
              <a:gd name="connsiteX6" fmla="*/ 5388077 w 5388077"/>
              <a:gd name="connsiteY6" fmla="*/ 802 h 2286812"/>
              <a:gd name="connsiteX7" fmla="*/ 5388077 w 5388077"/>
              <a:gd name="connsiteY7" fmla="*/ 802 h 2286812"/>
              <a:gd name="connsiteX0" fmla="*/ 0 w 5388077"/>
              <a:gd name="connsiteY0" fmla="*/ 2271353 h 2282899"/>
              <a:gd name="connsiteX1" fmla="*/ 1386656 w 5388077"/>
              <a:gd name="connsiteY1" fmla="*/ 2183843 h 2282899"/>
              <a:gd name="connsiteX2" fmla="*/ 2251587 w 5388077"/>
              <a:gd name="connsiteY2" fmla="*/ 1741111 h 2282899"/>
              <a:gd name="connsiteX3" fmla="*/ 2989006 w 5388077"/>
              <a:gd name="connsiteY3" fmla="*/ 866040 h 2282899"/>
              <a:gd name="connsiteX4" fmla="*/ 3559277 w 5388077"/>
              <a:gd name="connsiteY4" fmla="*/ 295769 h 2282899"/>
              <a:gd name="connsiteX5" fmla="*/ 4414684 w 5388077"/>
              <a:gd name="connsiteY5" fmla="*/ 40131 h 2282899"/>
              <a:gd name="connsiteX6" fmla="*/ 5388077 w 5388077"/>
              <a:gd name="connsiteY6" fmla="*/ 802 h 2282899"/>
              <a:gd name="connsiteX7" fmla="*/ 5388077 w 5388077"/>
              <a:gd name="connsiteY7" fmla="*/ 802 h 2282899"/>
              <a:gd name="connsiteX0" fmla="*/ 0 w 5388077"/>
              <a:gd name="connsiteY0" fmla="*/ 2271353 h 2279432"/>
              <a:gd name="connsiteX1" fmla="*/ 1386656 w 5388077"/>
              <a:gd name="connsiteY1" fmla="*/ 2154766 h 2279432"/>
              <a:gd name="connsiteX2" fmla="*/ 2251587 w 5388077"/>
              <a:gd name="connsiteY2" fmla="*/ 1741111 h 2279432"/>
              <a:gd name="connsiteX3" fmla="*/ 2989006 w 5388077"/>
              <a:gd name="connsiteY3" fmla="*/ 866040 h 2279432"/>
              <a:gd name="connsiteX4" fmla="*/ 3559277 w 5388077"/>
              <a:gd name="connsiteY4" fmla="*/ 295769 h 2279432"/>
              <a:gd name="connsiteX5" fmla="*/ 4414684 w 5388077"/>
              <a:gd name="connsiteY5" fmla="*/ 40131 h 2279432"/>
              <a:gd name="connsiteX6" fmla="*/ 5388077 w 5388077"/>
              <a:gd name="connsiteY6" fmla="*/ 802 h 2279432"/>
              <a:gd name="connsiteX7" fmla="*/ 5388077 w 5388077"/>
              <a:gd name="connsiteY7" fmla="*/ 802 h 2279432"/>
              <a:gd name="connsiteX0" fmla="*/ 0 w 5369027"/>
              <a:gd name="connsiteY0" fmla="*/ 2319815 h 2325383"/>
              <a:gd name="connsiteX1" fmla="*/ 1367606 w 5369027"/>
              <a:gd name="connsiteY1" fmla="*/ 2154766 h 2325383"/>
              <a:gd name="connsiteX2" fmla="*/ 2232537 w 5369027"/>
              <a:gd name="connsiteY2" fmla="*/ 1741111 h 2325383"/>
              <a:gd name="connsiteX3" fmla="*/ 2969956 w 5369027"/>
              <a:gd name="connsiteY3" fmla="*/ 866040 h 2325383"/>
              <a:gd name="connsiteX4" fmla="*/ 3540227 w 5369027"/>
              <a:gd name="connsiteY4" fmla="*/ 295769 h 2325383"/>
              <a:gd name="connsiteX5" fmla="*/ 4395634 w 5369027"/>
              <a:gd name="connsiteY5" fmla="*/ 40131 h 2325383"/>
              <a:gd name="connsiteX6" fmla="*/ 5369027 w 5369027"/>
              <a:gd name="connsiteY6" fmla="*/ 802 h 2325383"/>
              <a:gd name="connsiteX7" fmla="*/ 5369027 w 5369027"/>
              <a:gd name="connsiteY7" fmla="*/ 802 h 2325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69027" h="2325383">
                <a:moveTo>
                  <a:pt x="0" y="2319815"/>
                </a:moveTo>
                <a:cubicBezTo>
                  <a:pt x="510458" y="2350131"/>
                  <a:pt x="995517" y="2251217"/>
                  <a:pt x="1367606" y="2154766"/>
                </a:cubicBezTo>
                <a:cubicBezTo>
                  <a:pt x="1739696" y="2058315"/>
                  <a:pt x="1965479" y="1955899"/>
                  <a:pt x="2232537" y="1741111"/>
                </a:cubicBezTo>
                <a:cubicBezTo>
                  <a:pt x="2499595" y="1526323"/>
                  <a:pt x="2752008" y="1106930"/>
                  <a:pt x="2969956" y="866040"/>
                </a:cubicBezTo>
                <a:cubicBezTo>
                  <a:pt x="3187904" y="625150"/>
                  <a:pt x="3302614" y="433420"/>
                  <a:pt x="3540227" y="295769"/>
                </a:cubicBezTo>
                <a:cubicBezTo>
                  <a:pt x="3777840" y="158117"/>
                  <a:pt x="4090834" y="89292"/>
                  <a:pt x="4395634" y="40131"/>
                </a:cubicBezTo>
                <a:cubicBezTo>
                  <a:pt x="4700434" y="-9030"/>
                  <a:pt x="5369027" y="802"/>
                  <a:pt x="5369027" y="802"/>
                </a:cubicBezTo>
                <a:lnTo>
                  <a:pt x="5369027" y="802"/>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Inhaltsplatzhalter 2">
            <a:extLst>
              <a:ext uri="{FF2B5EF4-FFF2-40B4-BE49-F238E27FC236}">
                <a16:creationId xmlns:a16="http://schemas.microsoft.com/office/drawing/2014/main" id="{7CBF3A46-AACB-93BD-BC01-CE9A0D371C47}"/>
              </a:ext>
            </a:extLst>
          </p:cNvPr>
          <p:cNvSpPr txBox="1">
            <a:spLocks/>
          </p:cNvSpPr>
          <p:nvPr/>
        </p:nvSpPr>
        <p:spPr>
          <a:xfrm>
            <a:off x="973088" y="5545402"/>
            <a:ext cx="1366684" cy="698083"/>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dirty="0"/>
              <a:t>Phase der Invention</a:t>
            </a:r>
          </a:p>
        </p:txBody>
      </p:sp>
      <p:sp>
        <p:nvSpPr>
          <p:cNvPr id="14" name="Inhaltsplatzhalter 2">
            <a:extLst>
              <a:ext uri="{FF2B5EF4-FFF2-40B4-BE49-F238E27FC236}">
                <a16:creationId xmlns:a16="http://schemas.microsoft.com/office/drawing/2014/main" id="{4448611D-5DA3-6F4F-1881-281C0894418C}"/>
              </a:ext>
            </a:extLst>
          </p:cNvPr>
          <p:cNvSpPr txBox="1">
            <a:spLocks/>
          </p:cNvSpPr>
          <p:nvPr/>
        </p:nvSpPr>
        <p:spPr>
          <a:xfrm>
            <a:off x="2339772" y="5545401"/>
            <a:ext cx="2542252" cy="6980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200" dirty="0"/>
              <a:t>Phase der Diffusion</a:t>
            </a:r>
          </a:p>
        </p:txBody>
      </p:sp>
      <p:sp>
        <p:nvSpPr>
          <p:cNvPr id="15" name="Inhaltsplatzhalter 2">
            <a:extLst>
              <a:ext uri="{FF2B5EF4-FFF2-40B4-BE49-F238E27FC236}">
                <a16:creationId xmlns:a16="http://schemas.microsoft.com/office/drawing/2014/main" id="{F744035A-15A9-15CD-0D9E-0DB5E046B83C}"/>
              </a:ext>
            </a:extLst>
          </p:cNvPr>
          <p:cNvSpPr txBox="1">
            <a:spLocks/>
          </p:cNvSpPr>
          <p:nvPr/>
        </p:nvSpPr>
        <p:spPr>
          <a:xfrm>
            <a:off x="5097720" y="5545402"/>
            <a:ext cx="1366684" cy="698083"/>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dirty="0"/>
              <a:t>Phase der Sättigung</a:t>
            </a:r>
          </a:p>
        </p:txBody>
      </p:sp>
      <p:sp>
        <p:nvSpPr>
          <p:cNvPr id="16" name="Inhaltsplatzhalter 2">
            <a:extLst>
              <a:ext uri="{FF2B5EF4-FFF2-40B4-BE49-F238E27FC236}">
                <a16:creationId xmlns:a16="http://schemas.microsoft.com/office/drawing/2014/main" id="{2B32C278-66ED-B319-0EAE-CF9FC51FE08E}"/>
              </a:ext>
            </a:extLst>
          </p:cNvPr>
          <p:cNvSpPr txBox="1">
            <a:spLocks/>
          </p:cNvSpPr>
          <p:nvPr/>
        </p:nvSpPr>
        <p:spPr>
          <a:xfrm>
            <a:off x="6649067" y="5004183"/>
            <a:ext cx="1366684" cy="6980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200" dirty="0"/>
              <a:t>Zeit</a:t>
            </a:r>
          </a:p>
        </p:txBody>
      </p:sp>
      <p:sp>
        <p:nvSpPr>
          <p:cNvPr id="3" name="Inhaltsplatzhalter 2">
            <a:extLst>
              <a:ext uri="{FF2B5EF4-FFF2-40B4-BE49-F238E27FC236}">
                <a16:creationId xmlns:a16="http://schemas.microsoft.com/office/drawing/2014/main" id="{799E1563-42B8-4CAB-4064-C5156BA174B2}"/>
              </a:ext>
            </a:extLst>
          </p:cNvPr>
          <p:cNvSpPr txBox="1">
            <a:spLocks/>
          </p:cNvSpPr>
          <p:nvPr/>
        </p:nvSpPr>
        <p:spPr>
          <a:xfrm>
            <a:off x="6639542" y="1697246"/>
            <a:ext cx="1366684" cy="6980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e-DE" sz="2200" dirty="0"/>
          </a:p>
        </p:txBody>
      </p:sp>
      <p:sp>
        <p:nvSpPr>
          <p:cNvPr id="4" name="Inhaltsplatzhalter 2">
            <a:extLst>
              <a:ext uri="{FF2B5EF4-FFF2-40B4-BE49-F238E27FC236}">
                <a16:creationId xmlns:a16="http://schemas.microsoft.com/office/drawing/2014/main" id="{FEA80086-0A76-42B1-1663-30FF0EBA22EB}"/>
              </a:ext>
            </a:extLst>
          </p:cNvPr>
          <p:cNvSpPr txBox="1">
            <a:spLocks/>
          </p:cNvSpPr>
          <p:nvPr/>
        </p:nvSpPr>
        <p:spPr>
          <a:xfrm>
            <a:off x="944513" y="2359689"/>
            <a:ext cx="2857500" cy="6980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200" dirty="0"/>
              <a:t>„Marktdurchdringung“</a:t>
            </a:r>
          </a:p>
        </p:txBody>
      </p:sp>
      <p:cxnSp>
        <p:nvCxnSpPr>
          <p:cNvPr id="20" name="Gerade Verbindung mit Pfeil 19">
            <a:extLst>
              <a:ext uri="{FF2B5EF4-FFF2-40B4-BE49-F238E27FC236}">
                <a16:creationId xmlns:a16="http://schemas.microsoft.com/office/drawing/2014/main" id="{EE762207-F101-6EEC-2361-DCBB6E67CD7C}"/>
              </a:ext>
            </a:extLst>
          </p:cNvPr>
          <p:cNvCxnSpPr>
            <a:cxnSpLocks/>
          </p:cNvCxnSpPr>
          <p:nvPr/>
        </p:nvCxnSpPr>
        <p:spPr>
          <a:xfrm flipH="1" flipV="1">
            <a:off x="1045293" y="2708730"/>
            <a:ext cx="7068" cy="2482702"/>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4" name="Inhaltsplatzhalter 2">
            <a:extLst>
              <a:ext uri="{FF2B5EF4-FFF2-40B4-BE49-F238E27FC236}">
                <a16:creationId xmlns:a16="http://schemas.microsoft.com/office/drawing/2014/main" id="{2FDFAF15-2ACD-42B5-DCA9-9DD35F89EC30}"/>
              </a:ext>
            </a:extLst>
          </p:cNvPr>
          <p:cNvSpPr txBox="1">
            <a:spLocks/>
          </p:cNvSpPr>
          <p:nvPr/>
        </p:nvSpPr>
        <p:spPr>
          <a:xfrm>
            <a:off x="582718" y="5050462"/>
            <a:ext cx="456583" cy="317955"/>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200" dirty="0"/>
              <a:t>0</a:t>
            </a:r>
          </a:p>
        </p:txBody>
      </p:sp>
      <p:sp>
        <p:nvSpPr>
          <p:cNvPr id="25" name="Inhaltsplatzhalter 2">
            <a:extLst>
              <a:ext uri="{FF2B5EF4-FFF2-40B4-BE49-F238E27FC236}">
                <a16:creationId xmlns:a16="http://schemas.microsoft.com/office/drawing/2014/main" id="{D50391C2-8668-E8F9-3BCC-EF34C4A2FDC9}"/>
              </a:ext>
            </a:extLst>
          </p:cNvPr>
          <p:cNvSpPr txBox="1">
            <a:spLocks/>
          </p:cNvSpPr>
          <p:nvPr/>
        </p:nvSpPr>
        <p:spPr>
          <a:xfrm>
            <a:off x="147953" y="2730827"/>
            <a:ext cx="987214" cy="4618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900" dirty="0"/>
              <a:t>≤100%</a:t>
            </a:r>
          </a:p>
        </p:txBody>
      </p:sp>
      <p:cxnSp>
        <p:nvCxnSpPr>
          <p:cNvPr id="27" name="Gerader Verbinder 26">
            <a:extLst>
              <a:ext uri="{FF2B5EF4-FFF2-40B4-BE49-F238E27FC236}">
                <a16:creationId xmlns:a16="http://schemas.microsoft.com/office/drawing/2014/main" id="{25F565C6-B811-062D-533B-DA546C2930E6}"/>
              </a:ext>
            </a:extLst>
          </p:cNvPr>
          <p:cNvCxnSpPr>
            <a:cxnSpLocks/>
          </p:cNvCxnSpPr>
          <p:nvPr/>
        </p:nvCxnSpPr>
        <p:spPr>
          <a:xfrm flipH="1">
            <a:off x="944513" y="2888345"/>
            <a:ext cx="228902" cy="0"/>
          </a:xfrm>
          <a:prstGeom prst="line">
            <a:avLst/>
          </a:prstGeom>
        </p:spPr>
        <p:style>
          <a:lnRef idx="1">
            <a:schemeClr val="dk1"/>
          </a:lnRef>
          <a:fillRef idx="0">
            <a:schemeClr val="dk1"/>
          </a:fillRef>
          <a:effectRef idx="0">
            <a:schemeClr val="dk1"/>
          </a:effectRef>
          <a:fontRef idx="minor">
            <a:schemeClr val="tx1"/>
          </a:fontRef>
        </p:style>
      </p:cxnSp>
      <p:sp>
        <p:nvSpPr>
          <p:cNvPr id="12" name="Titel 11">
            <a:extLst>
              <a:ext uri="{FF2B5EF4-FFF2-40B4-BE49-F238E27FC236}">
                <a16:creationId xmlns:a16="http://schemas.microsoft.com/office/drawing/2014/main" id="{78FCA62C-9BF1-F5F4-4B76-CA6996934D2E}"/>
              </a:ext>
            </a:extLst>
          </p:cNvPr>
          <p:cNvSpPr>
            <a:spLocks noGrp="1"/>
          </p:cNvSpPr>
          <p:nvPr>
            <p:ph type="title"/>
          </p:nvPr>
        </p:nvSpPr>
        <p:spPr/>
        <p:txBody>
          <a:bodyPr/>
          <a:lstStyle/>
          <a:p>
            <a:r>
              <a:rPr lang="de-DE" dirty="0"/>
              <a:t>Innovationsphasen</a:t>
            </a:r>
          </a:p>
        </p:txBody>
      </p:sp>
      <p:sp>
        <p:nvSpPr>
          <p:cNvPr id="2" name="Inhaltsplatzhalter 2">
            <a:extLst>
              <a:ext uri="{FF2B5EF4-FFF2-40B4-BE49-F238E27FC236}">
                <a16:creationId xmlns:a16="http://schemas.microsoft.com/office/drawing/2014/main" id="{FF848602-866D-A5DD-C566-3AC8458AA5D3}"/>
              </a:ext>
            </a:extLst>
          </p:cNvPr>
          <p:cNvSpPr txBox="1">
            <a:spLocks/>
          </p:cNvSpPr>
          <p:nvPr/>
        </p:nvSpPr>
        <p:spPr>
          <a:xfrm>
            <a:off x="4783396" y="2850127"/>
            <a:ext cx="719591" cy="46270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dirty="0"/>
              <a:t>①</a:t>
            </a:r>
          </a:p>
        </p:txBody>
      </p:sp>
      <p:sp>
        <p:nvSpPr>
          <p:cNvPr id="7" name="Inhaltsplatzhalter 2">
            <a:extLst>
              <a:ext uri="{FF2B5EF4-FFF2-40B4-BE49-F238E27FC236}">
                <a16:creationId xmlns:a16="http://schemas.microsoft.com/office/drawing/2014/main" id="{72810233-F264-0704-17CE-4266B728954F}"/>
              </a:ext>
            </a:extLst>
          </p:cNvPr>
          <p:cNvSpPr txBox="1">
            <a:spLocks/>
          </p:cNvSpPr>
          <p:nvPr/>
        </p:nvSpPr>
        <p:spPr>
          <a:xfrm>
            <a:off x="2634129" y="4517811"/>
            <a:ext cx="719591" cy="46270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dirty="0"/>
              <a:t>②</a:t>
            </a:r>
          </a:p>
        </p:txBody>
      </p:sp>
      <p:sp>
        <p:nvSpPr>
          <p:cNvPr id="8" name="Inhaltsplatzhalter 2">
            <a:extLst>
              <a:ext uri="{FF2B5EF4-FFF2-40B4-BE49-F238E27FC236}">
                <a16:creationId xmlns:a16="http://schemas.microsoft.com/office/drawing/2014/main" id="{549A924A-09E5-EE1D-CB48-621FAA393B84}"/>
              </a:ext>
            </a:extLst>
          </p:cNvPr>
          <p:cNvSpPr txBox="1">
            <a:spLocks/>
          </p:cNvSpPr>
          <p:nvPr/>
        </p:nvSpPr>
        <p:spPr>
          <a:xfrm>
            <a:off x="4882024" y="3312836"/>
            <a:ext cx="2759150" cy="6134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000" dirty="0"/>
              <a:t>Lernmanagement-</a:t>
            </a:r>
          </a:p>
          <a:p>
            <a:pPr marL="0" indent="0">
              <a:buNone/>
            </a:pPr>
            <a:r>
              <a:rPr lang="de-DE" sz="2000" dirty="0" err="1"/>
              <a:t>system</a:t>
            </a:r>
            <a:endParaRPr lang="de-DE" sz="2000" dirty="0"/>
          </a:p>
        </p:txBody>
      </p:sp>
      <p:sp>
        <p:nvSpPr>
          <p:cNvPr id="9" name="Inhaltsplatzhalter 2">
            <a:extLst>
              <a:ext uri="{FF2B5EF4-FFF2-40B4-BE49-F238E27FC236}">
                <a16:creationId xmlns:a16="http://schemas.microsoft.com/office/drawing/2014/main" id="{6BE38F12-B501-C8D4-35CC-D972A1B2AC7B}"/>
              </a:ext>
            </a:extLst>
          </p:cNvPr>
          <p:cNvSpPr txBox="1">
            <a:spLocks/>
          </p:cNvSpPr>
          <p:nvPr/>
        </p:nvSpPr>
        <p:spPr>
          <a:xfrm>
            <a:off x="2363734" y="3748259"/>
            <a:ext cx="1429675" cy="36743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000" dirty="0" err="1"/>
              <a:t>Inverted</a:t>
            </a:r>
            <a:r>
              <a:rPr lang="de-DE" sz="2000" dirty="0"/>
              <a:t> </a:t>
            </a:r>
          </a:p>
          <a:p>
            <a:pPr marL="0" indent="0">
              <a:buNone/>
            </a:pPr>
            <a:r>
              <a:rPr lang="de-DE" sz="2000" dirty="0"/>
              <a:t>Classroom</a:t>
            </a:r>
          </a:p>
        </p:txBody>
      </p:sp>
      <p:sp>
        <p:nvSpPr>
          <p:cNvPr id="10" name="Inhaltsplatzhalter 2">
            <a:extLst>
              <a:ext uri="{FF2B5EF4-FFF2-40B4-BE49-F238E27FC236}">
                <a16:creationId xmlns:a16="http://schemas.microsoft.com/office/drawing/2014/main" id="{C6F0ABD8-B6E4-986C-A056-A4788E2B2655}"/>
              </a:ext>
            </a:extLst>
          </p:cNvPr>
          <p:cNvSpPr>
            <a:spLocks noGrp="1"/>
          </p:cNvSpPr>
          <p:nvPr>
            <p:ph idx="1"/>
          </p:nvPr>
        </p:nvSpPr>
        <p:spPr>
          <a:xfrm>
            <a:off x="944513" y="1528891"/>
            <a:ext cx="4658032" cy="396465"/>
          </a:xfrm>
        </p:spPr>
        <p:txBody>
          <a:bodyPr>
            <a:normAutofit/>
          </a:bodyPr>
          <a:lstStyle/>
          <a:p>
            <a:pPr marL="0" indent="0">
              <a:buNone/>
            </a:pPr>
            <a:r>
              <a:rPr lang="de-DE" sz="2000" dirty="0"/>
              <a:t>Übernahme der Innovation durch</a:t>
            </a:r>
          </a:p>
        </p:txBody>
      </p:sp>
      <p:graphicFrame>
        <p:nvGraphicFramePr>
          <p:cNvPr id="11" name="Diagramm 10">
            <a:extLst>
              <a:ext uri="{FF2B5EF4-FFF2-40B4-BE49-F238E27FC236}">
                <a16:creationId xmlns:a16="http://schemas.microsoft.com/office/drawing/2014/main" id="{0348B4C5-CC17-CC85-4543-6D9175BF1958}"/>
              </a:ext>
            </a:extLst>
          </p:cNvPr>
          <p:cNvGraphicFramePr/>
          <p:nvPr>
            <p:extLst>
              <p:ext uri="{D42A27DB-BD31-4B8C-83A1-F6EECF244321}">
                <p14:modId xmlns:p14="http://schemas.microsoft.com/office/powerpoint/2010/main" val="3720117040"/>
              </p:ext>
            </p:extLst>
          </p:nvPr>
        </p:nvGraphicFramePr>
        <p:xfrm>
          <a:off x="1011189" y="1848206"/>
          <a:ext cx="5008612" cy="4964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147111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Gerade Verbindung mit Pfeil 4">
            <a:extLst>
              <a:ext uri="{FF2B5EF4-FFF2-40B4-BE49-F238E27FC236}">
                <a16:creationId xmlns:a16="http://schemas.microsoft.com/office/drawing/2014/main" id="{11C1708A-E434-1DDF-E010-9B1FF837E2C4}"/>
              </a:ext>
            </a:extLst>
          </p:cNvPr>
          <p:cNvCxnSpPr/>
          <p:nvPr/>
        </p:nvCxnSpPr>
        <p:spPr>
          <a:xfrm>
            <a:off x="1045293" y="5191432"/>
            <a:ext cx="5496232"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6" name="Freihandform: Form 5">
            <a:extLst>
              <a:ext uri="{FF2B5EF4-FFF2-40B4-BE49-F238E27FC236}">
                <a16:creationId xmlns:a16="http://schemas.microsoft.com/office/drawing/2014/main" id="{1E591525-4AC0-3828-9322-7A1BF30A78ED}"/>
              </a:ext>
            </a:extLst>
          </p:cNvPr>
          <p:cNvSpPr/>
          <p:nvPr/>
        </p:nvSpPr>
        <p:spPr>
          <a:xfrm>
            <a:off x="1064344" y="2888345"/>
            <a:ext cx="5369027" cy="2285265"/>
          </a:xfrm>
          <a:custGeom>
            <a:avLst/>
            <a:gdLst>
              <a:gd name="connsiteX0" fmla="*/ 0 w 5388077"/>
              <a:gd name="connsiteY0" fmla="*/ 2222892 h 2254634"/>
              <a:gd name="connsiteX1" fmla="*/ 1396181 w 5388077"/>
              <a:gd name="connsiteY1" fmla="*/ 2203227 h 2254634"/>
              <a:gd name="connsiteX2" fmla="*/ 2251587 w 5388077"/>
              <a:gd name="connsiteY2" fmla="*/ 1741111 h 2254634"/>
              <a:gd name="connsiteX3" fmla="*/ 2989006 w 5388077"/>
              <a:gd name="connsiteY3" fmla="*/ 866040 h 2254634"/>
              <a:gd name="connsiteX4" fmla="*/ 3559277 w 5388077"/>
              <a:gd name="connsiteY4" fmla="*/ 295769 h 2254634"/>
              <a:gd name="connsiteX5" fmla="*/ 4414684 w 5388077"/>
              <a:gd name="connsiteY5" fmla="*/ 40131 h 2254634"/>
              <a:gd name="connsiteX6" fmla="*/ 5388077 w 5388077"/>
              <a:gd name="connsiteY6" fmla="*/ 802 h 2254634"/>
              <a:gd name="connsiteX7" fmla="*/ 5388077 w 5388077"/>
              <a:gd name="connsiteY7" fmla="*/ 802 h 2254634"/>
              <a:gd name="connsiteX0" fmla="*/ 0 w 5388077"/>
              <a:gd name="connsiteY0" fmla="*/ 2271353 h 2286812"/>
              <a:gd name="connsiteX1" fmla="*/ 1396181 w 5388077"/>
              <a:gd name="connsiteY1" fmla="*/ 2203227 h 2286812"/>
              <a:gd name="connsiteX2" fmla="*/ 2251587 w 5388077"/>
              <a:gd name="connsiteY2" fmla="*/ 1741111 h 2286812"/>
              <a:gd name="connsiteX3" fmla="*/ 2989006 w 5388077"/>
              <a:gd name="connsiteY3" fmla="*/ 866040 h 2286812"/>
              <a:gd name="connsiteX4" fmla="*/ 3559277 w 5388077"/>
              <a:gd name="connsiteY4" fmla="*/ 295769 h 2286812"/>
              <a:gd name="connsiteX5" fmla="*/ 4414684 w 5388077"/>
              <a:gd name="connsiteY5" fmla="*/ 40131 h 2286812"/>
              <a:gd name="connsiteX6" fmla="*/ 5388077 w 5388077"/>
              <a:gd name="connsiteY6" fmla="*/ 802 h 2286812"/>
              <a:gd name="connsiteX7" fmla="*/ 5388077 w 5388077"/>
              <a:gd name="connsiteY7" fmla="*/ 802 h 2286812"/>
              <a:gd name="connsiteX0" fmla="*/ 0 w 5388077"/>
              <a:gd name="connsiteY0" fmla="*/ 2271353 h 2282899"/>
              <a:gd name="connsiteX1" fmla="*/ 1386656 w 5388077"/>
              <a:gd name="connsiteY1" fmla="*/ 2183843 h 2282899"/>
              <a:gd name="connsiteX2" fmla="*/ 2251587 w 5388077"/>
              <a:gd name="connsiteY2" fmla="*/ 1741111 h 2282899"/>
              <a:gd name="connsiteX3" fmla="*/ 2989006 w 5388077"/>
              <a:gd name="connsiteY3" fmla="*/ 866040 h 2282899"/>
              <a:gd name="connsiteX4" fmla="*/ 3559277 w 5388077"/>
              <a:gd name="connsiteY4" fmla="*/ 295769 h 2282899"/>
              <a:gd name="connsiteX5" fmla="*/ 4414684 w 5388077"/>
              <a:gd name="connsiteY5" fmla="*/ 40131 h 2282899"/>
              <a:gd name="connsiteX6" fmla="*/ 5388077 w 5388077"/>
              <a:gd name="connsiteY6" fmla="*/ 802 h 2282899"/>
              <a:gd name="connsiteX7" fmla="*/ 5388077 w 5388077"/>
              <a:gd name="connsiteY7" fmla="*/ 802 h 2282899"/>
              <a:gd name="connsiteX0" fmla="*/ 0 w 5388077"/>
              <a:gd name="connsiteY0" fmla="*/ 2271353 h 2279432"/>
              <a:gd name="connsiteX1" fmla="*/ 1386656 w 5388077"/>
              <a:gd name="connsiteY1" fmla="*/ 2154766 h 2279432"/>
              <a:gd name="connsiteX2" fmla="*/ 2251587 w 5388077"/>
              <a:gd name="connsiteY2" fmla="*/ 1741111 h 2279432"/>
              <a:gd name="connsiteX3" fmla="*/ 2989006 w 5388077"/>
              <a:gd name="connsiteY3" fmla="*/ 866040 h 2279432"/>
              <a:gd name="connsiteX4" fmla="*/ 3559277 w 5388077"/>
              <a:gd name="connsiteY4" fmla="*/ 295769 h 2279432"/>
              <a:gd name="connsiteX5" fmla="*/ 4414684 w 5388077"/>
              <a:gd name="connsiteY5" fmla="*/ 40131 h 2279432"/>
              <a:gd name="connsiteX6" fmla="*/ 5388077 w 5388077"/>
              <a:gd name="connsiteY6" fmla="*/ 802 h 2279432"/>
              <a:gd name="connsiteX7" fmla="*/ 5388077 w 5388077"/>
              <a:gd name="connsiteY7" fmla="*/ 802 h 2279432"/>
              <a:gd name="connsiteX0" fmla="*/ 0 w 5369027"/>
              <a:gd name="connsiteY0" fmla="*/ 2319815 h 2325383"/>
              <a:gd name="connsiteX1" fmla="*/ 1367606 w 5369027"/>
              <a:gd name="connsiteY1" fmla="*/ 2154766 h 2325383"/>
              <a:gd name="connsiteX2" fmla="*/ 2232537 w 5369027"/>
              <a:gd name="connsiteY2" fmla="*/ 1741111 h 2325383"/>
              <a:gd name="connsiteX3" fmla="*/ 2969956 w 5369027"/>
              <a:gd name="connsiteY3" fmla="*/ 866040 h 2325383"/>
              <a:gd name="connsiteX4" fmla="*/ 3540227 w 5369027"/>
              <a:gd name="connsiteY4" fmla="*/ 295769 h 2325383"/>
              <a:gd name="connsiteX5" fmla="*/ 4395634 w 5369027"/>
              <a:gd name="connsiteY5" fmla="*/ 40131 h 2325383"/>
              <a:gd name="connsiteX6" fmla="*/ 5369027 w 5369027"/>
              <a:gd name="connsiteY6" fmla="*/ 802 h 2325383"/>
              <a:gd name="connsiteX7" fmla="*/ 5369027 w 5369027"/>
              <a:gd name="connsiteY7" fmla="*/ 802 h 2325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69027" h="2325383">
                <a:moveTo>
                  <a:pt x="0" y="2319815"/>
                </a:moveTo>
                <a:cubicBezTo>
                  <a:pt x="510458" y="2350131"/>
                  <a:pt x="995517" y="2251217"/>
                  <a:pt x="1367606" y="2154766"/>
                </a:cubicBezTo>
                <a:cubicBezTo>
                  <a:pt x="1739696" y="2058315"/>
                  <a:pt x="1965479" y="1955899"/>
                  <a:pt x="2232537" y="1741111"/>
                </a:cubicBezTo>
                <a:cubicBezTo>
                  <a:pt x="2499595" y="1526323"/>
                  <a:pt x="2752008" y="1106930"/>
                  <a:pt x="2969956" y="866040"/>
                </a:cubicBezTo>
                <a:cubicBezTo>
                  <a:pt x="3187904" y="625150"/>
                  <a:pt x="3302614" y="433420"/>
                  <a:pt x="3540227" y="295769"/>
                </a:cubicBezTo>
                <a:cubicBezTo>
                  <a:pt x="3777840" y="158117"/>
                  <a:pt x="4090834" y="89292"/>
                  <a:pt x="4395634" y="40131"/>
                </a:cubicBezTo>
                <a:cubicBezTo>
                  <a:pt x="4700434" y="-9030"/>
                  <a:pt x="5369027" y="802"/>
                  <a:pt x="5369027" y="802"/>
                </a:cubicBezTo>
                <a:lnTo>
                  <a:pt x="5369027" y="802"/>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Inhaltsplatzhalter 2">
            <a:extLst>
              <a:ext uri="{FF2B5EF4-FFF2-40B4-BE49-F238E27FC236}">
                <a16:creationId xmlns:a16="http://schemas.microsoft.com/office/drawing/2014/main" id="{7CBF3A46-AACB-93BD-BC01-CE9A0D371C47}"/>
              </a:ext>
            </a:extLst>
          </p:cNvPr>
          <p:cNvSpPr txBox="1">
            <a:spLocks/>
          </p:cNvSpPr>
          <p:nvPr/>
        </p:nvSpPr>
        <p:spPr>
          <a:xfrm>
            <a:off x="973088" y="5545402"/>
            <a:ext cx="1366684" cy="698083"/>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dirty="0"/>
              <a:t>Phase der Invention</a:t>
            </a:r>
          </a:p>
        </p:txBody>
      </p:sp>
      <p:sp>
        <p:nvSpPr>
          <p:cNvPr id="14" name="Inhaltsplatzhalter 2">
            <a:extLst>
              <a:ext uri="{FF2B5EF4-FFF2-40B4-BE49-F238E27FC236}">
                <a16:creationId xmlns:a16="http://schemas.microsoft.com/office/drawing/2014/main" id="{4448611D-5DA3-6F4F-1881-281C0894418C}"/>
              </a:ext>
            </a:extLst>
          </p:cNvPr>
          <p:cNvSpPr txBox="1">
            <a:spLocks/>
          </p:cNvSpPr>
          <p:nvPr/>
        </p:nvSpPr>
        <p:spPr>
          <a:xfrm>
            <a:off x="2339772" y="5545401"/>
            <a:ext cx="2542252" cy="6980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200" dirty="0"/>
              <a:t>Phase der Diffusion</a:t>
            </a:r>
          </a:p>
        </p:txBody>
      </p:sp>
      <p:sp>
        <p:nvSpPr>
          <p:cNvPr id="15" name="Inhaltsplatzhalter 2">
            <a:extLst>
              <a:ext uri="{FF2B5EF4-FFF2-40B4-BE49-F238E27FC236}">
                <a16:creationId xmlns:a16="http://schemas.microsoft.com/office/drawing/2014/main" id="{F744035A-15A9-15CD-0D9E-0DB5E046B83C}"/>
              </a:ext>
            </a:extLst>
          </p:cNvPr>
          <p:cNvSpPr txBox="1">
            <a:spLocks/>
          </p:cNvSpPr>
          <p:nvPr/>
        </p:nvSpPr>
        <p:spPr>
          <a:xfrm>
            <a:off x="5097720" y="5545402"/>
            <a:ext cx="1366684" cy="698083"/>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dirty="0"/>
              <a:t>Phase der Sättigung</a:t>
            </a:r>
          </a:p>
        </p:txBody>
      </p:sp>
      <p:sp>
        <p:nvSpPr>
          <p:cNvPr id="16" name="Inhaltsplatzhalter 2">
            <a:extLst>
              <a:ext uri="{FF2B5EF4-FFF2-40B4-BE49-F238E27FC236}">
                <a16:creationId xmlns:a16="http://schemas.microsoft.com/office/drawing/2014/main" id="{2B32C278-66ED-B319-0EAE-CF9FC51FE08E}"/>
              </a:ext>
            </a:extLst>
          </p:cNvPr>
          <p:cNvSpPr txBox="1">
            <a:spLocks/>
          </p:cNvSpPr>
          <p:nvPr/>
        </p:nvSpPr>
        <p:spPr>
          <a:xfrm>
            <a:off x="6649067" y="5004183"/>
            <a:ext cx="1366684" cy="6980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200" dirty="0"/>
              <a:t>Zeit</a:t>
            </a:r>
          </a:p>
        </p:txBody>
      </p:sp>
      <p:sp>
        <p:nvSpPr>
          <p:cNvPr id="3" name="Inhaltsplatzhalter 2">
            <a:extLst>
              <a:ext uri="{FF2B5EF4-FFF2-40B4-BE49-F238E27FC236}">
                <a16:creationId xmlns:a16="http://schemas.microsoft.com/office/drawing/2014/main" id="{799E1563-42B8-4CAB-4064-C5156BA174B2}"/>
              </a:ext>
            </a:extLst>
          </p:cNvPr>
          <p:cNvSpPr txBox="1">
            <a:spLocks/>
          </p:cNvSpPr>
          <p:nvPr/>
        </p:nvSpPr>
        <p:spPr>
          <a:xfrm>
            <a:off x="6639542" y="1697246"/>
            <a:ext cx="1366684" cy="6980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de-DE" sz="2200" dirty="0"/>
          </a:p>
        </p:txBody>
      </p:sp>
      <p:sp>
        <p:nvSpPr>
          <p:cNvPr id="4" name="Inhaltsplatzhalter 2">
            <a:extLst>
              <a:ext uri="{FF2B5EF4-FFF2-40B4-BE49-F238E27FC236}">
                <a16:creationId xmlns:a16="http://schemas.microsoft.com/office/drawing/2014/main" id="{FEA80086-0A76-42B1-1663-30FF0EBA22EB}"/>
              </a:ext>
            </a:extLst>
          </p:cNvPr>
          <p:cNvSpPr txBox="1">
            <a:spLocks/>
          </p:cNvSpPr>
          <p:nvPr/>
        </p:nvSpPr>
        <p:spPr>
          <a:xfrm>
            <a:off x="944513" y="2359689"/>
            <a:ext cx="2857500" cy="6980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200" dirty="0"/>
              <a:t>„Marktdurchdringung“</a:t>
            </a:r>
          </a:p>
        </p:txBody>
      </p:sp>
      <p:cxnSp>
        <p:nvCxnSpPr>
          <p:cNvPr id="20" name="Gerade Verbindung mit Pfeil 19">
            <a:extLst>
              <a:ext uri="{FF2B5EF4-FFF2-40B4-BE49-F238E27FC236}">
                <a16:creationId xmlns:a16="http://schemas.microsoft.com/office/drawing/2014/main" id="{EE762207-F101-6EEC-2361-DCBB6E67CD7C}"/>
              </a:ext>
            </a:extLst>
          </p:cNvPr>
          <p:cNvCxnSpPr>
            <a:cxnSpLocks/>
          </p:cNvCxnSpPr>
          <p:nvPr/>
        </p:nvCxnSpPr>
        <p:spPr>
          <a:xfrm flipH="1" flipV="1">
            <a:off x="1045293" y="2708730"/>
            <a:ext cx="7068" cy="2482702"/>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4" name="Inhaltsplatzhalter 2">
            <a:extLst>
              <a:ext uri="{FF2B5EF4-FFF2-40B4-BE49-F238E27FC236}">
                <a16:creationId xmlns:a16="http://schemas.microsoft.com/office/drawing/2014/main" id="{2FDFAF15-2ACD-42B5-DCA9-9DD35F89EC30}"/>
              </a:ext>
            </a:extLst>
          </p:cNvPr>
          <p:cNvSpPr txBox="1">
            <a:spLocks/>
          </p:cNvSpPr>
          <p:nvPr/>
        </p:nvSpPr>
        <p:spPr>
          <a:xfrm>
            <a:off x="582718" y="5050462"/>
            <a:ext cx="456583" cy="317955"/>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2200" dirty="0"/>
              <a:t>0</a:t>
            </a:r>
          </a:p>
        </p:txBody>
      </p:sp>
      <p:sp>
        <p:nvSpPr>
          <p:cNvPr id="25" name="Inhaltsplatzhalter 2">
            <a:extLst>
              <a:ext uri="{FF2B5EF4-FFF2-40B4-BE49-F238E27FC236}">
                <a16:creationId xmlns:a16="http://schemas.microsoft.com/office/drawing/2014/main" id="{D50391C2-8668-E8F9-3BCC-EF34C4A2FDC9}"/>
              </a:ext>
            </a:extLst>
          </p:cNvPr>
          <p:cNvSpPr txBox="1">
            <a:spLocks/>
          </p:cNvSpPr>
          <p:nvPr/>
        </p:nvSpPr>
        <p:spPr>
          <a:xfrm>
            <a:off x="147953" y="2730827"/>
            <a:ext cx="987214" cy="4618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1900" dirty="0"/>
              <a:t>≤100%</a:t>
            </a:r>
          </a:p>
        </p:txBody>
      </p:sp>
      <p:cxnSp>
        <p:nvCxnSpPr>
          <p:cNvPr id="27" name="Gerader Verbinder 26">
            <a:extLst>
              <a:ext uri="{FF2B5EF4-FFF2-40B4-BE49-F238E27FC236}">
                <a16:creationId xmlns:a16="http://schemas.microsoft.com/office/drawing/2014/main" id="{25F565C6-B811-062D-533B-DA546C2930E6}"/>
              </a:ext>
            </a:extLst>
          </p:cNvPr>
          <p:cNvCxnSpPr>
            <a:cxnSpLocks/>
          </p:cNvCxnSpPr>
          <p:nvPr/>
        </p:nvCxnSpPr>
        <p:spPr>
          <a:xfrm flipH="1">
            <a:off x="944513" y="2888345"/>
            <a:ext cx="228902" cy="0"/>
          </a:xfrm>
          <a:prstGeom prst="line">
            <a:avLst/>
          </a:prstGeom>
        </p:spPr>
        <p:style>
          <a:lnRef idx="1">
            <a:schemeClr val="dk1"/>
          </a:lnRef>
          <a:fillRef idx="0">
            <a:schemeClr val="dk1"/>
          </a:fillRef>
          <a:effectRef idx="0">
            <a:schemeClr val="dk1"/>
          </a:effectRef>
          <a:fontRef idx="minor">
            <a:schemeClr val="tx1"/>
          </a:fontRef>
        </p:style>
      </p:cxnSp>
      <p:sp>
        <p:nvSpPr>
          <p:cNvPr id="8" name="Ellipse 7">
            <a:extLst>
              <a:ext uri="{FF2B5EF4-FFF2-40B4-BE49-F238E27FC236}">
                <a16:creationId xmlns:a16="http://schemas.microsoft.com/office/drawing/2014/main" id="{46CA5D8F-756E-5493-9F01-C079DC82DDC0}"/>
              </a:ext>
            </a:extLst>
          </p:cNvPr>
          <p:cNvSpPr/>
          <p:nvPr/>
        </p:nvSpPr>
        <p:spPr>
          <a:xfrm>
            <a:off x="2312733" y="3275071"/>
            <a:ext cx="2405524" cy="1739377"/>
          </a:xfrm>
          <a:prstGeom prst="ellipse">
            <a:avLst/>
          </a:prstGeom>
          <a:solidFill>
            <a:srgbClr val="FF0000">
              <a:alpha val="14118"/>
            </a:srgbClr>
          </a:solidFill>
        </p:spPr>
        <p:style>
          <a:lnRef idx="1">
            <a:schemeClr val="accent2"/>
          </a:lnRef>
          <a:fillRef idx="2">
            <a:schemeClr val="accent2"/>
          </a:fillRef>
          <a:effectRef idx="1">
            <a:schemeClr val="accent2"/>
          </a:effectRef>
          <a:fontRef idx="minor">
            <a:schemeClr val="dk1"/>
          </a:fontRef>
        </p:style>
        <p:txBody>
          <a:bodyPr rtlCol="0" anchor="ctr"/>
          <a:lstStyle/>
          <a:p>
            <a:pPr algn="ctr"/>
            <a:endParaRPr lang="de-DE"/>
          </a:p>
        </p:txBody>
      </p:sp>
      <p:sp>
        <p:nvSpPr>
          <p:cNvPr id="9" name="Sprechblase: rechteckig mit abgerundeten Ecken 8">
            <a:extLst>
              <a:ext uri="{FF2B5EF4-FFF2-40B4-BE49-F238E27FC236}">
                <a16:creationId xmlns:a16="http://schemas.microsoft.com/office/drawing/2014/main" id="{F431C6D6-A397-A232-FCA5-3B1CD20C82FC}"/>
              </a:ext>
            </a:extLst>
          </p:cNvPr>
          <p:cNvSpPr/>
          <p:nvPr/>
        </p:nvSpPr>
        <p:spPr>
          <a:xfrm>
            <a:off x="5229225" y="3057772"/>
            <a:ext cx="1905000" cy="1161194"/>
          </a:xfrm>
          <a:prstGeom prst="wedgeRoundRectCallout">
            <a:avLst>
              <a:gd name="adj1" fmla="val -81833"/>
              <a:gd name="adj2" fmla="val 11643"/>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de-DE" dirty="0"/>
              <a:t>Innovativ, aber nicht neu!</a:t>
            </a:r>
          </a:p>
        </p:txBody>
      </p:sp>
      <p:sp>
        <p:nvSpPr>
          <p:cNvPr id="12" name="Titel 11">
            <a:extLst>
              <a:ext uri="{FF2B5EF4-FFF2-40B4-BE49-F238E27FC236}">
                <a16:creationId xmlns:a16="http://schemas.microsoft.com/office/drawing/2014/main" id="{F2034DE4-24B9-B4BD-F966-573AA21DE624}"/>
              </a:ext>
            </a:extLst>
          </p:cNvPr>
          <p:cNvSpPr>
            <a:spLocks noGrp="1"/>
          </p:cNvSpPr>
          <p:nvPr>
            <p:ph type="title"/>
          </p:nvPr>
        </p:nvSpPr>
        <p:spPr/>
        <p:txBody>
          <a:bodyPr/>
          <a:lstStyle/>
          <a:p>
            <a:r>
              <a:rPr lang="de-DE" dirty="0"/>
              <a:t>Problem</a:t>
            </a:r>
          </a:p>
        </p:txBody>
      </p:sp>
      <p:sp>
        <p:nvSpPr>
          <p:cNvPr id="21" name="Inhaltsplatzhalter 20">
            <a:extLst>
              <a:ext uri="{FF2B5EF4-FFF2-40B4-BE49-F238E27FC236}">
                <a16:creationId xmlns:a16="http://schemas.microsoft.com/office/drawing/2014/main" id="{ED0879A6-87D3-F937-89AC-7FBB2A817405}"/>
              </a:ext>
            </a:extLst>
          </p:cNvPr>
          <p:cNvSpPr>
            <a:spLocks noGrp="1"/>
          </p:cNvSpPr>
          <p:nvPr>
            <p:ph idx="1"/>
          </p:nvPr>
        </p:nvSpPr>
        <p:spPr>
          <a:xfrm>
            <a:off x="641560" y="1574472"/>
            <a:ext cx="7886700" cy="802386"/>
          </a:xfrm>
        </p:spPr>
        <p:style>
          <a:lnRef idx="1">
            <a:schemeClr val="accent2"/>
          </a:lnRef>
          <a:fillRef idx="2">
            <a:schemeClr val="accent2"/>
          </a:fillRef>
          <a:effectRef idx="1">
            <a:schemeClr val="accent2"/>
          </a:effectRef>
          <a:fontRef idx="minor">
            <a:schemeClr val="dk1"/>
          </a:fontRef>
        </p:style>
        <p:txBody>
          <a:bodyPr>
            <a:normAutofit/>
          </a:bodyPr>
          <a:lstStyle/>
          <a:p>
            <a:pPr marL="0" indent="0">
              <a:buNone/>
            </a:pPr>
            <a:r>
              <a:rPr lang="de-DE" sz="2400" dirty="0"/>
              <a:t>Ein Innovationsverständnis der Art „gibt es schon, also nicht innovativ“ behindert die Diffusion von Innovationen.</a:t>
            </a:r>
          </a:p>
        </p:txBody>
      </p:sp>
    </p:spTree>
    <p:extLst>
      <p:ext uri="{BB962C8B-B14F-4D97-AF65-F5344CB8AC3E}">
        <p14:creationId xmlns:p14="http://schemas.microsoft.com/office/powerpoint/2010/main" val="18923933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073144-0F97-C1AC-C2F8-F1DEA000654D}"/>
              </a:ext>
            </a:extLst>
          </p:cNvPr>
          <p:cNvSpPr>
            <a:spLocks noGrp="1"/>
          </p:cNvSpPr>
          <p:nvPr>
            <p:ph type="title"/>
          </p:nvPr>
        </p:nvSpPr>
        <p:spPr/>
        <p:txBody>
          <a:bodyPr/>
          <a:lstStyle/>
          <a:p>
            <a:r>
              <a:rPr lang="de-DE" dirty="0"/>
              <a:t>Operationalisierung von Innovationsgrad</a:t>
            </a:r>
          </a:p>
        </p:txBody>
      </p:sp>
      <p:sp>
        <p:nvSpPr>
          <p:cNvPr id="3" name="Inhaltsplatzhalter 2">
            <a:extLst>
              <a:ext uri="{FF2B5EF4-FFF2-40B4-BE49-F238E27FC236}">
                <a16:creationId xmlns:a16="http://schemas.microsoft.com/office/drawing/2014/main" id="{9124B5CB-8580-597F-1E4A-2B676D229A39}"/>
              </a:ext>
            </a:extLst>
          </p:cNvPr>
          <p:cNvSpPr>
            <a:spLocks noGrp="1"/>
          </p:cNvSpPr>
          <p:nvPr>
            <p:ph idx="1"/>
          </p:nvPr>
        </p:nvSpPr>
        <p:spPr>
          <a:xfrm>
            <a:off x="628650" y="1825625"/>
            <a:ext cx="5485071" cy="4351338"/>
          </a:xfrm>
        </p:spPr>
        <p:txBody>
          <a:bodyPr>
            <a:normAutofit fontScale="77500" lnSpcReduction="20000"/>
          </a:bodyPr>
          <a:lstStyle/>
          <a:p>
            <a:pPr marL="0" indent="0">
              <a:buNone/>
            </a:pPr>
            <a:r>
              <a:rPr lang="de-DE" dirty="0"/>
              <a:t>Auswahlkriterien Freiraum:</a:t>
            </a:r>
          </a:p>
          <a:p>
            <a:pPr marL="0" indent="0">
              <a:buNone/>
            </a:pPr>
            <a:r>
              <a:rPr lang="de-DE" dirty="0"/>
              <a:t>„Neuheit … des Ansatzes </a:t>
            </a:r>
            <a:r>
              <a:rPr lang="de-DE" b="1" dirty="0"/>
              <a:t>im Lehrkontext</a:t>
            </a:r>
            <a:r>
              <a:rPr lang="de-DE" dirty="0"/>
              <a:t>“</a:t>
            </a:r>
          </a:p>
          <a:p>
            <a:pPr marL="0" indent="0">
              <a:buNone/>
            </a:pPr>
            <a:r>
              <a:rPr lang="de-DE" dirty="0"/>
              <a:t>Bedeutet: </a:t>
            </a:r>
          </a:p>
          <a:p>
            <a:r>
              <a:rPr lang="de-DE" dirty="0"/>
              <a:t>Innovation muss keine Invention sein.</a:t>
            </a:r>
          </a:p>
          <a:p>
            <a:r>
              <a:rPr lang="de-DE" dirty="0"/>
              <a:t>Innovation darf in der Phase der Diffusion aus anderen Lehrkontexten in den beantragen Lehrkontext sein.</a:t>
            </a:r>
          </a:p>
          <a:p>
            <a:r>
              <a:rPr lang="de-DE" dirty="0"/>
              <a:t>Innovation soll im beantragten Lehrkontext nicht in der Sättigungsphase sein (also neu im </a:t>
            </a:r>
            <a:r>
              <a:rPr lang="de-DE"/>
              <a:t>Lehrkontext).</a:t>
            </a:r>
            <a:endParaRPr lang="de-DE" dirty="0"/>
          </a:p>
          <a:p>
            <a:pPr marL="0" indent="0">
              <a:buNone/>
            </a:pPr>
            <a:r>
              <a:rPr lang="de-DE" dirty="0"/>
              <a:t>Beispiel: </a:t>
            </a:r>
          </a:p>
          <a:p>
            <a:pPr marL="0" indent="0">
              <a:lnSpc>
                <a:spcPct val="107000"/>
              </a:lnSpc>
              <a:spcAft>
                <a:spcPts val="800"/>
              </a:spcAft>
              <a:buNone/>
            </a:pPr>
            <a:r>
              <a:rPr lang="de-DE" sz="1800" dirty="0">
                <a:effectLst/>
                <a:latin typeface="Calibri" panose="020F0502020204030204" pitchFamily="34" charset="0"/>
                <a:ea typeface="Calibri" panose="020F0502020204030204" pitchFamily="34" charset="0"/>
                <a:cs typeface="Times New Roman" panose="02020603050405020304" pitchFamily="18" charset="0"/>
              </a:rPr>
              <a:t>Eine Lehrmethode, die in der Medizin gängig ist, kann in den Pflegewissenschaften innovativ sein; einfach weil die Pflegewissenschaften neu sind und die Lehrmethode dort noch nicht den Sättigungsbereich auf der Innovationskurve erreicht hat.</a:t>
            </a:r>
          </a:p>
        </p:txBody>
      </p:sp>
      <p:pic>
        <p:nvPicPr>
          <p:cNvPr id="5" name="Grafik 4">
            <a:extLst>
              <a:ext uri="{FF2B5EF4-FFF2-40B4-BE49-F238E27FC236}">
                <a16:creationId xmlns:a16="http://schemas.microsoft.com/office/drawing/2014/main" id="{75349513-6818-95EA-E29B-01FF3EED6C8F}"/>
              </a:ext>
            </a:extLst>
          </p:cNvPr>
          <p:cNvPicPr>
            <a:picLocks noChangeAspect="1"/>
          </p:cNvPicPr>
          <p:nvPr/>
        </p:nvPicPr>
        <p:blipFill>
          <a:blip r:embed="rId3"/>
          <a:stretch>
            <a:fillRect/>
          </a:stretch>
        </p:blipFill>
        <p:spPr>
          <a:xfrm>
            <a:off x="6210679" y="1825624"/>
            <a:ext cx="2304672" cy="4351337"/>
          </a:xfrm>
          <a:prstGeom prst="rect">
            <a:avLst/>
          </a:prstGeom>
        </p:spPr>
      </p:pic>
    </p:spTree>
    <p:extLst>
      <p:ext uri="{BB962C8B-B14F-4D97-AF65-F5344CB8AC3E}">
        <p14:creationId xmlns:p14="http://schemas.microsoft.com/office/powerpoint/2010/main" val="1712701800"/>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494</Words>
  <Application>Microsoft Office PowerPoint</Application>
  <PresentationFormat>Bildschirmpräsentation (4:3)</PresentationFormat>
  <Paragraphs>75</Paragraphs>
  <Slides>6</Slides>
  <Notes>4</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6</vt:i4>
      </vt:variant>
    </vt:vector>
  </HeadingPairs>
  <TitlesOfParts>
    <vt:vector size="10" baseType="lpstr">
      <vt:lpstr>Arial</vt:lpstr>
      <vt:lpstr>Calibri</vt:lpstr>
      <vt:lpstr>Calibri Light</vt:lpstr>
      <vt:lpstr>Office</vt:lpstr>
      <vt:lpstr>Innovation ≠ Invention</vt:lpstr>
      <vt:lpstr>Innovationsphasen</vt:lpstr>
      <vt:lpstr>Innovationsphasen</vt:lpstr>
      <vt:lpstr>Innovationsphasen</vt:lpstr>
      <vt:lpstr>Problem</vt:lpstr>
      <vt:lpstr>Operationalisierung von Innovationsgrad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Riegler, Peter</dc:creator>
  <cp:lastModifiedBy>Riegler, Peter</cp:lastModifiedBy>
  <cp:revision>6</cp:revision>
  <dcterms:created xsi:type="dcterms:W3CDTF">2023-04-20T17:04:03Z</dcterms:created>
  <dcterms:modified xsi:type="dcterms:W3CDTF">2023-04-21T10:53:40Z</dcterms:modified>
</cp:coreProperties>
</file>